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4" r:id="rId1"/>
  </p:sldMasterIdLst>
  <p:notesMasterIdLst>
    <p:notesMasterId r:id="rId85"/>
  </p:notesMasterIdLst>
  <p:handoutMasterIdLst>
    <p:handoutMasterId r:id="rId86"/>
  </p:handoutMasterIdLst>
  <p:sldIdLst>
    <p:sldId id="266" r:id="rId2"/>
    <p:sldId id="280" r:id="rId3"/>
    <p:sldId id="256" r:id="rId4"/>
    <p:sldId id="257" r:id="rId5"/>
    <p:sldId id="259" r:id="rId6"/>
    <p:sldId id="273" r:id="rId7"/>
    <p:sldId id="274" r:id="rId8"/>
    <p:sldId id="275" r:id="rId9"/>
    <p:sldId id="278" r:id="rId10"/>
    <p:sldId id="279" r:id="rId11"/>
    <p:sldId id="276" r:id="rId12"/>
    <p:sldId id="277" r:id="rId13"/>
    <p:sldId id="281" r:id="rId14"/>
    <p:sldId id="286" r:id="rId15"/>
    <p:sldId id="287" r:id="rId16"/>
    <p:sldId id="288" r:id="rId17"/>
    <p:sldId id="295" r:id="rId18"/>
    <p:sldId id="310" r:id="rId19"/>
    <p:sldId id="311" r:id="rId20"/>
    <p:sldId id="312" r:id="rId21"/>
    <p:sldId id="313" r:id="rId22"/>
    <p:sldId id="314" r:id="rId23"/>
    <p:sldId id="315" r:id="rId24"/>
    <p:sldId id="282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24" r:id="rId35"/>
    <p:sldId id="325" r:id="rId36"/>
    <p:sldId id="326" r:id="rId37"/>
    <p:sldId id="327" r:id="rId38"/>
    <p:sldId id="328" r:id="rId39"/>
    <p:sldId id="329" r:id="rId40"/>
    <p:sldId id="348" r:id="rId41"/>
    <p:sldId id="283" r:id="rId42"/>
    <p:sldId id="305" r:id="rId43"/>
    <p:sldId id="306" r:id="rId44"/>
    <p:sldId id="307" r:id="rId45"/>
    <p:sldId id="308" r:id="rId46"/>
    <p:sldId id="309" r:id="rId47"/>
    <p:sldId id="284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285" r:id="rId56"/>
    <p:sldId id="323" r:id="rId57"/>
    <p:sldId id="330" r:id="rId58"/>
    <p:sldId id="331" r:id="rId59"/>
    <p:sldId id="332" r:id="rId60"/>
    <p:sldId id="333" r:id="rId61"/>
    <p:sldId id="335" r:id="rId62"/>
    <p:sldId id="345" r:id="rId63"/>
    <p:sldId id="346" r:id="rId64"/>
    <p:sldId id="347" r:id="rId65"/>
    <p:sldId id="334" r:id="rId66"/>
    <p:sldId id="339" r:id="rId67"/>
    <p:sldId id="337" r:id="rId68"/>
    <p:sldId id="338" r:id="rId69"/>
    <p:sldId id="340" r:id="rId70"/>
    <p:sldId id="341" r:id="rId71"/>
    <p:sldId id="342" r:id="rId72"/>
    <p:sldId id="343" r:id="rId73"/>
    <p:sldId id="344" r:id="rId74"/>
    <p:sldId id="349" r:id="rId75"/>
    <p:sldId id="350" r:id="rId76"/>
    <p:sldId id="351" r:id="rId77"/>
    <p:sldId id="352" r:id="rId78"/>
    <p:sldId id="353" r:id="rId79"/>
    <p:sldId id="354" r:id="rId80"/>
    <p:sldId id="355" r:id="rId81"/>
    <p:sldId id="356" r:id="rId82"/>
    <p:sldId id="358" r:id="rId83"/>
    <p:sldId id="359" r:id="rId8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1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77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FE36E1D-832F-0FA3-3816-C20CA654F8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7BD838A5-7E73-2642-3B1E-C22E314601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C1E75-0A19-4771-B286-96693D2D521C}" type="datetimeFigureOut">
              <a:rPr lang="th-TH" smtClean="0"/>
              <a:t>13/07/65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A032EEDE-6DDC-3549-BFF6-C7CECA6A57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6BE53B3-7CAE-B748-455D-C777651D9C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3BE3B-549E-47EC-B2AD-6C24AA89A0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17004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6F5825-19F7-4618-AEDE-090825B8579D}" type="datetimeFigureOut">
              <a:rPr lang="th-TH" smtClean="0"/>
              <a:t>13/07/65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4972B-755A-47E1-8899-970BE7D3AF1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306241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9DEA9B2-AAE8-4CEB-BD15-416C773BB2C1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19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C50C-00F6-49C1-8BFA-B17F25305DA7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50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6B8EE-A9EB-40AC-A21E-A9766BA4D639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3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5BB4-8222-4BCC-8774-1508504ECB59}" type="datetime1">
              <a:rPr lang="en-IN" smtClean="0"/>
              <a:t>13-07-2022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5431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AE3E-C464-490B-A61B-C124D9EDD2BF}" type="datetime1">
              <a:rPr lang="en-IN" smtClean="0"/>
              <a:t>13-07-2022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94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A774-9690-4903-8D3F-8E0771F48669}" type="datetime1">
              <a:rPr lang="en-IN" smtClean="0"/>
              <a:t>13-07-2022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320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423B-A69A-4393-A884-82E4E3C5E1A6}" type="datetime1">
              <a:rPr lang="en-IN" smtClean="0"/>
              <a:t>13-07-2022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04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3F6-4C52-47ED-AABF-476F0D39BC51}" type="datetime1">
              <a:rPr lang="en-IN" smtClean="0"/>
              <a:t>13-07-2022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34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9FE14-476F-4BDD-9820-11355021D677}" type="datetime1">
              <a:rPr lang="en-IN" smtClean="0"/>
              <a:t>13-07-2022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01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30C9D-343B-433E-BB9A-34986AEB94FA}" type="datetime1">
              <a:rPr lang="en-IN" smtClean="0"/>
              <a:t>13-07-2022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88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E4CB-A76D-4416-9DF9-82B4541AD824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181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611C-1ADF-4752-949F-541FD843C8E6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491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3459-A27F-4441-B685-740491202E10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5618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C42A3-6D71-43A3-A2A8-449BE15A2528}" type="datetime1">
              <a:rPr lang="en-IN" smtClean="0"/>
              <a:t>13-07-2022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4009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D1FA8-C4D0-4E04-96DA-0E62D35339A0}" type="datetime1">
              <a:rPr lang="en-IN" smtClean="0"/>
              <a:t>13-07-2022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32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3E99111-F41D-4EE1-8587-D7283B9A2A75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616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663AF36-D7A9-4213-80D9-69FEC04BBA67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334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18362F-1818-4E55-A2B7-456449A3E3A7}" type="datetime1">
              <a:rPr lang="en-IN" smtClean="0"/>
              <a:t>13-07-2022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6F3290A-592F-434D-ABFB-EC8317463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69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mailto:Kukiat@quvae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B0294-B14A-8D7F-B42E-E9A2D002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295" y="-273445"/>
            <a:ext cx="3569166" cy="1822514"/>
          </a:xfrm>
        </p:spPr>
        <p:txBody>
          <a:bodyPr>
            <a:noAutofit/>
          </a:bodyPr>
          <a:lstStyle/>
          <a:p>
            <a:pPr algn="ctr"/>
            <a:r>
              <a:rPr lang="en-US" sz="2000" dirty="0"/>
              <a:t>QUVAE</a:t>
            </a:r>
            <a:br>
              <a:rPr lang="en-US" sz="2000" dirty="0"/>
            </a:br>
            <a:r>
              <a:rPr lang="en-US" sz="2000" dirty="0"/>
              <a:t>Research and Publications</a:t>
            </a:r>
            <a:endParaRPr lang="en-IN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39010-1144-415D-07A7-02154E02C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296" y="5035486"/>
            <a:ext cx="10041408" cy="18225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4000" b="1" dirty="0">
                <a:solidFill>
                  <a:schemeClr val="accent1">
                    <a:lumMod val="50000"/>
                  </a:schemeClr>
                </a:solidFill>
              </a:rPr>
              <a:t>ผู้ช่วยศาสตราจารย์ ดร.กู้เกียรติ ทุดปอ </a:t>
            </a:r>
          </a:p>
          <a:p>
            <a:pPr marL="0" indent="0" algn="ctr">
              <a:buNone/>
            </a:pPr>
            <a:r>
              <a:rPr lang="th-TH" sz="4000" b="1" dirty="0">
                <a:solidFill>
                  <a:schemeClr val="accent1">
                    <a:lumMod val="50000"/>
                  </a:schemeClr>
                </a:solidFill>
              </a:rPr>
              <a:t>คณะสาธารณสุขศาสตร์ มหาวิทยาลัยมหาสารคาม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83058"/>
            <a:ext cx="1293434" cy="9144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4E7B2DB-7AAB-DBE6-4042-E04E1C9F977D}"/>
              </a:ext>
            </a:extLst>
          </p:cNvPr>
          <p:cNvSpPr txBox="1">
            <a:spLocks/>
          </p:cNvSpPr>
          <p:nvPr/>
        </p:nvSpPr>
        <p:spPr bwMode="gray">
          <a:xfrm>
            <a:off x="927279" y="2947278"/>
            <a:ext cx="10004664" cy="18225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5400" dirty="0">
                <a:cs typeface="+mn-cs"/>
              </a:rPr>
              <a:t>เคล็ดไม่ลับ (แต่ไม่มีใครบอกคุณ) เกี่ยวกับ </a:t>
            </a:r>
            <a:r>
              <a:rPr lang="en-US" sz="5400" dirty="0">
                <a:cs typeface="+mn-cs"/>
              </a:rPr>
              <a:t>Scopus </a:t>
            </a:r>
            <a:r>
              <a:rPr lang="th-TH" sz="5400" dirty="0">
                <a:cs typeface="+mn-cs"/>
              </a:rPr>
              <a:t>และ </a:t>
            </a:r>
            <a:r>
              <a:rPr lang="en-US" sz="5400" dirty="0">
                <a:cs typeface="+mn-cs"/>
              </a:rPr>
              <a:t>ISI</a:t>
            </a:r>
          </a:p>
          <a:p>
            <a:pPr algn="ctr"/>
            <a:endParaRPr lang="en-US" sz="5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10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903220"/>
              </p:ext>
            </p:extLst>
          </p:nvPr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3FAD8111-09A8-04AB-C79C-19257A0C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4904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130366"/>
              </p:ext>
            </p:extLst>
          </p:nvPr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F0261C1-EB11-9D5D-E89B-D605BC4C8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543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63C8-02F1-1841-04E7-0D61A345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660" y="683058"/>
            <a:ext cx="2832679" cy="1280890"/>
          </a:xfrm>
        </p:spPr>
        <p:txBody>
          <a:bodyPr/>
          <a:lstStyle/>
          <a:p>
            <a:r>
              <a:rPr lang="en-US" sz="6000" dirty="0">
                <a:cs typeface="+mn-cs"/>
              </a:rPr>
              <a:t>ISI </a:t>
            </a:r>
            <a:r>
              <a:rPr lang="th-TH" sz="6000" dirty="0">
                <a:cs typeface="+mn-cs"/>
              </a:rPr>
              <a:t>คืออะไร </a:t>
            </a:r>
            <a:endParaRPr lang="en-IN" sz="6000" dirty="0"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75EE915-33FB-9BAA-B175-17F7C16B2AFB}"/>
              </a:ext>
            </a:extLst>
          </p:cNvPr>
          <p:cNvSpPr/>
          <p:nvPr/>
        </p:nvSpPr>
        <p:spPr>
          <a:xfrm>
            <a:off x="5020887" y="2416079"/>
            <a:ext cx="6168043" cy="2389683"/>
          </a:xfrm>
          <a:custGeom>
            <a:avLst/>
            <a:gdLst>
              <a:gd name="connsiteX0" fmla="*/ 0 w 5405120"/>
              <a:gd name="connsiteY0" fmla="*/ 0 h 1590119"/>
              <a:gd name="connsiteX1" fmla="*/ 4610061 w 5405120"/>
              <a:gd name="connsiteY1" fmla="*/ 0 h 1590119"/>
              <a:gd name="connsiteX2" fmla="*/ 5405120 w 5405120"/>
              <a:gd name="connsiteY2" fmla="*/ 795060 h 1590119"/>
              <a:gd name="connsiteX3" fmla="*/ 4610061 w 5405120"/>
              <a:gd name="connsiteY3" fmla="*/ 1590119 h 1590119"/>
              <a:gd name="connsiteX4" fmla="*/ 0 w 5405120"/>
              <a:gd name="connsiteY4" fmla="*/ 1590119 h 1590119"/>
              <a:gd name="connsiteX5" fmla="*/ 0 w 5405120"/>
              <a:gd name="connsiteY5" fmla="*/ 0 h 159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590119">
                <a:moveTo>
                  <a:pt x="5405120" y="1590118"/>
                </a:moveTo>
                <a:lnTo>
                  <a:pt x="795059" y="1590118"/>
                </a:lnTo>
                <a:lnTo>
                  <a:pt x="0" y="795059"/>
                </a:lnTo>
                <a:lnTo>
                  <a:pt x="795059" y="1"/>
                </a:lnTo>
                <a:lnTo>
                  <a:pt x="5405120" y="1"/>
                </a:lnTo>
                <a:lnTo>
                  <a:pt x="5405120" y="15901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8728" tIns="167641" rIns="312928" bIns="167641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/>
              <a:t>Institute for Scientific Information (ISI)</a:t>
            </a:r>
          </a:p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/>
              <a:t> </a:t>
            </a:r>
            <a:r>
              <a:rPr lang="th-TH" sz="3600" kern="1200" dirty="0"/>
              <a:t>(สถาบันสารสนเทศวิทยาศาสตร์)</a:t>
            </a:r>
            <a:endParaRPr lang="en-US" sz="3600" kern="1200" dirty="0"/>
          </a:p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/>
              <a:t>est. 1956</a:t>
            </a:r>
            <a:endParaRPr lang="en-IN" sz="3600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937499A-1F46-05F5-6AF3-4C7646725867}"/>
              </a:ext>
            </a:extLst>
          </p:cNvPr>
          <p:cNvSpPr/>
          <p:nvPr/>
        </p:nvSpPr>
        <p:spPr>
          <a:xfrm>
            <a:off x="5020887" y="4985538"/>
            <a:ext cx="6168043" cy="1590120"/>
          </a:xfrm>
          <a:custGeom>
            <a:avLst/>
            <a:gdLst>
              <a:gd name="connsiteX0" fmla="*/ 0 w 5405120"/>
              <a:gd name="connsiteY0" fmla="*/ 0 h 1590119"/>
              <a:gd name="connsiteX1" fmla="*/ 4610061 w 5405120"/>
              <a:gd name="connsiteY1" fmla="*/ 0 h 1590119"/>
              <a:gd name="connsiteX2" fmla="*/ 5405120 w 5405120"/>
              <a:gd name="connsiteY2" fmla="*/ 795060 h 1590119"/>
              <a:gd name="connsiteX3" fmla="*/ 4610061 w 5405120"/>
              <a:gd name="connsiteY3" fmla="*/ 1590119 h 1590119"/>
              <a:gd name="connsiteX4" fmla="*/ 0 w 5405120"/>
              <a:gd name="connsiteY4" fmla="*/ 1590119 h 1590119"/>
              <a:gd name="connsiteX5" fmla="*/ 0 w 5405120"/>
              <a:gd name="connsiteY5" fmla="*/ 0 h 159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590119">
                <a:moveTo>
                  <a:pt x="5405120" y="1590118"/>
                </a:moveTo>
                <a:lnTo>
                  <a:pt x="795059" y="1590118"/>
                </a:lnTo>
                <a:lnTo>
                  <a:pt x="0" y="795059"/>
                </a:lnTo>
                <a:lnTo>
                  <a:pt x="795059" y="1"/>
                </a:lnTo>
                <a:lnTo>
                  <a:pt x="5405120" y="1"/>
                </a:lnTo>
                <a:lnTo>
                  <a:pt x="5405120" y="15901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3828557"/>
              <a:satOff val="3941"/>
              <a:lumOff val="11372"/>
              <a:alphaOff val="0"/>
            </a:schemeClr>
          </a:fillRef>
          <a:effectRef idx="0">
            <a:schemeClr val="accent4">
              <a:hueOff val="13828557"/>
              <a:satOff val="3941"/>
              <a:lumOff val="1137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8728" tIns="167641" rIns="312928" bIns="167639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400" kern="1200" dirty="0"/>
              <a:t>Citation index </a:t>
            </a:r>
            <a:endParaRPr lang="th-TH" sz="4400" kern="1200" dirty="0"/>
          </a:p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th-TH" sz="4400" kern="1200" dirty="0"/>
              <a:t>(ดัชนีอ้างอิง)</a:t>
            </a:r>
            <a:endParaRPr lang="en-IN" sz="4400" kern="1200" dirty="0"/>
          </a:p>
        </p:txBody>
      </p:sp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83058"/>
            <a:ext cx="1293434" cy="914400"/>
          </a:xfrm>
          <a:prstGeom prst="rect">
            <a:avLst/>
          </a:prstGeom>
        </p:spPr>
      </p:pic>
      <p:pic>
        <p:nvPicPr>
          <p:cNvPr id="12" name="Picture 11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5F42B445-94C3-54C0-67C8-DFC81A2B9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23" y="2413385"/>
            <a:ext cx="3710512" cy="373370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5C93E3D-4E87-1EE8-DF00-74B788C17B23}"/>
              </a:ext>
            </a:extLst>
          </p:cNvPr>
          <p:cNvSpPr txBox="1">
            <a:spLocks/>
          </p:cNvSpPr>
          <p:nvPr/>
        </p:nvSpPr>
        <p:spPr bwMode="gray">
          <a:xfrm>
            <a:off x="1260057" y="5971454"/>
            <a:ext cx="3449155" cy="8865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  <a:cs typeface="+mn-cs"/>
              </a:rPr>
              <a:t>Eugene Garfield</a:t>
            </a:r>
            <a:endParaRPr lang="en-IN" sz="32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C1A83719-B2AA-9C85-AB9E-1195A610E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83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01F53F1-E8D0-4AED-70D8-6FBA8A7F2556}"/>
              </a:ext>
            </a:extLst>
          </p:cNvPr>
          <p:cNvSpPr/>
          <p:nvPr/>
        </p:nvSpPr>
        <p:spPr>
          <a:xfrm>
            <a:off x="665628" y="2644881"/>
            <a:ext cx="4947220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SCI</a:t>
            </a: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dirty="0"/>
              <a:t>(Science Citation Index)</a:t>
            </a:r>
            <a:endParaRPr lang="en-IN" sz="21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586673-A420-C2F6-A66E-FBB980CA6525}"/>
              </a:ext>
            </a:extLst>
          </p:cNvPr>
          <p:cNvSpPr/>
          <p:nvPr/>
        </p:nvSpPr>
        <p:spPr>
          <a:xfrm>
            <a:off x="5988117" y="2862394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D327BE-C4E1-057C-038B-5D4332839842}"/>
              </a:ext>
            </a:extLst>
          </p:cNvPr>
          <p:cNvSpPr txBox="1">
            <a:spLocks/>
          </p:cNvSpPr>
          <p:nvPr/>
        </p:nvSpPr>
        <p:spPr bwMode="gray">
          <a:xfrm>
            <a:off x="6188904" y="2893733"/>
            <a:ext cx="561267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ฐานข้อมูลวารสารด้านวิทยาศาสตร์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720838"/>
            <a:ext cx="8135000" cy="1280890"/>
          </a:xfrm>
        </p:spPr>
        <p:txBody>
          <a:bodyPr/>
          <a:lstStyle/>
          <a:p>
            <a:pPr algn="ctr"/>
            <a:r>
              <a:rPr lang="th-TH" sz="6000" dirty="0">
                <a:cs typeface="+mn-cs"/>
              </a:rPr>
              <a:t>ฐานข้อมูล </a:t>
            </a:r>
            <a:r>
              <a:rPr lang="en-US" sz="6000" dirty="0">
                <a:cs typeface="+mn-cs"/>
              </a:rPr>
              <a:t>ISI </a:t>
            </a:r>
            <a:br>
              <a:rPr lang="th-TH" sz="6000" dirty="0">
                <a:cs typeface="+mn-cs"/>
              </a:rPr>
            </a:br>
            <a:r>
              <a:rPr lang="th-TH" sz="6000" dirty="0">
                <a:cs typeface="+mn-cs"/>
              </a:rPr>
              <a:t>(</a:t>
            </a:r>
            <a:r>
              <a:rPr lang="th-TH" sz="4400" dirty="0">
                <a:cs typeface="+mn-cs"/>
              </a:rPr>
              <a:t>ยุค</a:t>
            </a:r>
            <a:r>
              <a:rPr lang="th-TH" sz="6000" dirty="0">
                <a:cs typeface="+mn-cs"/>
              </a:rPr>
              <a:t> </a:t>
            </a:r>
            <a:r>
              <a:rPr lang="en-US" dirty="0">
                <a:cs typeface="+mn-cs"/>
              </a:rPr>
              <a:t>Eugene Garfield</a:t>
            </a:r>
            <a:r>
              <a:rPr lang="th-TH" dirty="0">
                <a:cs typeface="+mn-cs"/>
              </a:rPr>
              <a:t> </a:t>
            </a:r>
            <a:r>
              <a:rPr lang="th-TH" sz="4400" dirty="0">
                <a:cs typeface="+mn-cs"/>
              </a:rPr>
              <a:t>ปี 1956-1992</a:t>
            </a:r>
            <a:r>
              <a:rPr lang="th-TH" sz="6000" dirty="0">
                <a:cs typeface="+mn-cs"/>
              </a:rPr>
              <a:t>)</a:t>
            </a:r>
            <a:endParaRPr lang="en-IN" sz="6000" dirty="0"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C865EDD-D809-B2A2-CF0D-4524219CFC3C}"/>
              </a:ext>
            </a:extLst>
          </p:cNvPr>
          <p:cNvSpPr/>
          <p:nvPr/>
        </p:nvSpPr>
        <p:spPr>
          <a:xfrm>
            <a:off x="665627" y="3951384"/>
            <a:ext cx="4947221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SSCI</a:t>
            </a: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dirty="0"/>
              <a:t>(Social Sciences Citation Index)</a:t>
            </a:r>
            <a:endParaRPr lang="en-IN" sz="2100" kern="12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4B05DDC-A3EA-E083-1B78-A4E1E1BE2423}"/>
              </a:ext>
            </a:extLst>
          </p:cNvPr>
          <p:cNvSpPr/>
          <p:nvPr/>
        </p:nvSpPr>
        <p:spPr>
          <a:xfrm>
            <a:off x="6006858" y="4169975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519F8F7-1D6B-1174-A225-C68A9103BD23}"/>
              </a:ext>
            </a:extLst>
          </p:cNvPr>
          <p:cNvSpPr txBox="1">
            <a:spLocks/>
          </p:cNvSpPr>
          <p:nvPr/>
        </p:nvSpPr>
        <p:spPr bwMode="gray">
          <a:xfrm>
            <a:off x="6188904" y="4202464"/>
            <a:ext cx="561267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ฐานข้อมูลวารสารด้านสังคมศาสตร์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BCD3B6D-1570-D6E7-58F7-89733C5EA426}"/>
              </a:ext>
            </a:extLst>
          </p:cNvPr>
          <p:cNvSpPr/>
          <p:nvPr/>
        </p:nvSpPr>
        <p:spPr>
          <a:xfrm>
            <a:off x="665627" y="5256014"/>
            <a:ext cx="4947222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 AHCI </a:t>
            </a:r>
          </a:p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(Arts </a:t>
            </a:r>
            <a:r>
              <a:rPr lang="en-US" sz="2100" kern="1200" dirty="0"/>
              <a:t>and Humanities Citation Index)</a:t>
            </a:r>
            <a:endParaRPr lang="en-IN" sz="2100" kern="120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6ECFAF-864D-590F-7C74-E0E6BA4183C9}"/>
              </a:ext>
            </a:extLst>
          </p:cNvPr>
          <p:cNvSpPr/>
          <p:nvPr/>
        </p:nvSpPr>
        <p:spPr>
          <a:xfrm>
            <a:off x="6006858" y="5473527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3AC82FB-3E62-0139-77B3-5537AE18B35B}"/>
              </a:ext>
            </a:extLst>
          </p:cNvPr>
          <p:cNvSpPr txBox="1">
            <a:spLocks/>
          </p:cNvSpPr>
          <p:nvPr/>
        </p:nvSpPr>
        <p:spPr bwMode="gray">
          <a:xfrm>
            <a:off x="6779019" y="5695049"/>
            <a:ext cx="594306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3200" b="1" dirty="0">
                <a:solidFill>
                  <a:schemeClr val="tx1"/>
                </a:solidFill>
                <a:cs typeface="+mn-cs"/>
              </a:rPr>
              <a:t>ฐานข้อมูลวารสารด้านศิลปศาสตร์และมนุษยศาสตร์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D3FC7B-C68F-F036-700E-36E1833667C1}"/>
              </a:ext>
            </a:extLst>
          </p:cNvPr>
          <p:cNvSpPr txBox="1"/>
          <p:nvPr/>
        </p:nvSpPr>
        <p:spPr>
          <a:xfrm>
            <a:off x="6616557" y="6550223"/>
            <a:ext cx="56737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https://en.wikipedia.org/wiki/Institute_for_Scientific_Information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4B7AE3FF-E1ED-01AA-2387-92506224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7668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586673-A420-C2F6-A66E-FBB980CA6525}"/>
              </a:ext>
            </a:extLst>
          </p:cNvPr>
          <p:cNvSpPr/>
          <p:nvPr/>
        </p:nvSpPr>
        <p:spPr>
          <a:xfrm>
            <a:off x="7819559" y="3194917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D327BE-C4E1-057C-038B-5D4332839842}"/>
              </a:ext>
            </a:extLst>
          </p:cNvPr>
          <p:cNvSpPr txBox="1">
            <a:spLocks/>
          </p:cNvSpPr>
          <p:nvPr/>
        </p:nvSpPr>
        <p:spPr bwMode="gray">
          <a:xfrm>
            <a:off x="8022702" y="3155476"/>
            <a:ext cx="3267043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ปี 1992-2016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720838"/>
            <a:ext cx="8135000" cy="1280890"/>
          </a:xfrm>
        </p:spPr>
        <p:txBody>
          <a:bodyPr/>
          <a:lstStyle/>
          <a:p>
            <a:pPr algn="ctr"/>
            <a:r>
              <a:rPr lang="th-TH" sz="6000" dirty="0">
                <a:cs typeface="+mn-cs"/>
              </a:rPr>
              <a:t>ฐานข้อมูล </a:t>
            </a:r>
            <a:r>
              <a:rPr lang="en-US" sz="6000" dirty="0">
                <a:cs typeface="+mn-cs"/>
              </a:rPr>
              <a:t>ISI </a:t>
            </a:r>
            <a:br>
              <a:rPr lang="th-TH" sz="6000" dirty="0">
                <a:cs typeface="+mn-cs"/>
              </a:rPr>
            </a:br>
            <a:r>
              <a:rPr lang="th-TH" sz="6000" dirty="0">
                <a:cs typeface="+mn-cs"/>
              </a:rPr>
              <a:t>(</a:t>
            </a:r>
            <a:r>
              <a:rPr lang="th-TH" sz="4400" dirty="0">
                <a:cs typeface="+mn-cs"/>
              </a:rPr>
              <a:t>ยุคเปลี่ยนผ่าน</a:t>
            </a:r>
            <a:r>
              <a:rPr lang="th-TH" sz="6000" dirty="0">
                <a:cs typeface="+mn-cs"/>
              </a:rPr>
              <a:t>)</a:t>
            </a:r>
            <a:endParaRPr lang="en-IN" sz="6000" dirty="0"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6ECFAF-864D-590F-7C74-E0E6BA4183C9}"/>
              </a:ext>
            </a:extLst>
          </p:cNvPr>
          <p:cNvSpPr/>
          <p:nvPr/>
        </p:nvSpPr>
        <p:spPr>
          <a:xfrm>
            <a:off x="7819553" y="5222768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3AC82FB-3E62-0139-77B3-5537AE18B35B}"/>
              </a:ext>
            </a:extLst>
          </p:cNvPr>
          <p:cNvSpPr txBox="1">
            <a:spLocks/>
          </p:cNvSpPr>
          <p:nvPr/>
        </p:nvSpPr>
        <p:spPr bwMode="gray">
          <a:xfrm>
            <a:off x="8638844" y="5248821"/>
            <a:ext cx="2295937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ปี 2016-ปัจจุบัน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0BDD44-94FD-9655-409B-01116D2A5C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02"/>
          <a:stretch/>
        </p:blipFill>
        <p:spPr>
          <a:xfrm>
            <a:off x="1268558" y="2221668"/>
            <a:ext cx="2447544" cy="22541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F93F98-2B64-44A6-7600-2769F333D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911" y="4822249"/>
            <a:ext cx="2790825" cy="1638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8D5962-283E-A289-D3C1-10970C709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8674" y="2952450"/>
            <a:ext cx="2714625" cy="1419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241380-BD23-6575-B3B1-3D3BFE691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668" y="4976559"/>
            <a:ext cx="1962150" cy="1428750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63DEB1E-1821-6D90-D600-5EC73EDBB3E9}"/>
              </a:ext>
            </a:extLst>
          </p:cNvPr>
          <p:cNvSpPr/>
          <p:nvPr/>
        </p:nvSpPr>
        <p:spPr>
          <a:xfrm>
            <a:off x="4114897" y="5201088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14FFE18-00DA-4102-B955-301F3F842BD9}"/>
              </a:ext>
            </a:extLst>
          </p:cNvPr>
          <p:cNvSpPr/>
          <p:nvPr/>
        </p:nvSpPr>
        <p:spPr>
          <a:xfrm>
            <a:off x="4130385" y="3142038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6616557" y="6550223"/>
            <a:ext cx="56737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https://en.wikipedia.org/wiki/Institute_for_Scientific_Information</a:t>
            </a:r>
            <a:endParaRPr lang="th-TH" sz="1400" dirty="0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FB57618-89A0-219B-A117-F0F42B50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25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01F53F1-E8D0-4AED-70D8-6FBA8A7F2556}"/>
              </a:ext>
            </a:extLst>
          </p:cNvPr>
          <p:cNvSpPr/>
          <p:nvPr/>
        </p:nvSpPr>
        <p:spPr>
          <a:xfrm>
            <a:off x="665628" y="2644881"/>
            <a:ext cx="4947220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SCIE</a:t>
            </a: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dirty="0"/>
              <a:t>(Science Citation Index Expanded)</a:t>
            </a:r>
            <a:endParaRPr lang="en-IN" sz="21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586673-A420-C2F6-A66E-FBB980CA6525}"/>
              </a:ext>
            </a:extLst>
          </p:cNvPr>
          <p:cNvSpPr/>
          <p:nvPr/>
        </p:nvSpPr>
        <p:spPr>
          <a:xfrm>
            <a:off x="5988117" y="2862394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D327BE-C4E1-057C-038B-5D4332839842}"/>
              </a:ext>
            </a:extLst>
          </p:cNvPr>
          <p:cNvSpPr txBox="1">
            <a:spLocks/>
          </p:cNvSpPr>
          <p:nvPr/>
        </p:nvSpPr>
        <p:spPr bwMode="gray">
          <a:xfrm>
            <a:off x="6188904" y="2893733"/>
            <a:ext cx="561267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9</a:t>
            </a:r>
            <a:r>
              <a:rPr lang="en-US" sz="3200" b="1" dirty="0">
                <a:solidFill>
                  <a:schemeClr val="tx1"/>
                </a:solidFill>
                <a:cs typeface="+mn-cs"/>
              </a:rPr>
              <a:t>,</a:t>
            </a:r>
            <a:r>
              <a:rPr lang="th-TH" sz="3200" b="1" dirty="0">
                <a:solidFill>
                  <a:schemeClr val="tx1"/>
                </a:solidFill>
                <a:cs typeface="+mn-cs"/>
              </a:rPr>
              <a:t>200 วารสารด้านวิทยาศาสตร์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720838"/>
            <a:ext cx="8135000" cy="1280890"/>
          </a:xfrm>
        </p:spPr>
        <p:txBody>
          <a:bodyPr/>
          <a:lstStyle/>
          <a:p>
            <a:pPr algn="ctr"/>
            <a:r>
              <a:rPr lang="th-TH" sz="6000" dirty="0">
                <a:cs typeface="+mn-cs"/>
              </a:rPr>
              <a:t>ฐานข้อมูล </a:t>
            </a:r>
            <a:r>
              <a:rPr lang="en-US" sz="4800" dirty="0">
                <a:cs typeface="+mn-cs"/>
              </a:rPr>
              <a:t>Web of Science-ISI </a:t>
            </a:r>
            <a:br>
              <a:rPr lang="th-TH" sz="6000" dirty="0">
                <a:cs typeface="+mn-cs"/>
              </a:rPr>
            </a:br>
            <a:r>
              <a:rPr lang="th-TH" sz="6000" dirty="0">
                <a:cs typeface="+mn-cs"/>
              </a:rPr>
              <a:t>(</a:t>
            </a:r>
            <a:r>
              <a:rPr lang="th-TH" sz="4400" dirty="0">
                <a:cs typeface="+mn-cs"/>
              </a:rPr>
              <a:t>ยุคปัจจุบัน</a:t>
            </a:r>
            <a:r>
              <a:rPr lang="th-TH" sz="6000" dirty="0">
                <a:cs typeface="+mn-cs"/>
              </a:rPr>
              <a:t>)</a:t>
            </a:r>
            <a:endParaRPr lang="en-IN" sz="6000" dirty="0"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C865EDD-D809-B2A2-CF0D-4524219CFC3C}"/>
              </a:ext>
            </a:extLst>
          </p:cNvPr>
          <p:cNvSpPr/>
          <p:nvPr/>
        </p:nvSpPr>
        <p:spPr>
          <a:xfrm>
            <a:off x="665627" y="3951384"/>
            <a:ext cx="4947221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SSCI</a:t>
            </a: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dirty="0"/>
              <a:t>(Social Sciences Citation Index)</a:t>
            </a:r>
            <a:endParaRPr lang="en-IN" sz="2100" kern="12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4B05DDC-A3EA-E083-1B78-A4E1E1BE2423}"/>
              </a:ext>
            </a:extLst>
          </p:cNvPr>
          <p:cNvSpPr/>
          <p:nvPr/>
        </p:nvSpPr>
        <p:spPr>
          <a:xfrm>
            <a:off x="6006858" y="4169975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519F8F7-1D6B-1174-A225-C68A9103BD23}"/>
              </a:ext>
            </a:extLst>
          </p:cNvPr>
          <p:cNvSpPr txBox="1">
            <a:spLocks/>
          </p:cNvSpPr>
          <p:nvPr/>
        </p:nvSpPr>
        <p:spPr bwMode="gray">
          <a:xfrm>
            <a:off x="6188904" y="4202464"/>
            <a:ext cx="561267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3</a:t>
            </a:r>
            <a:r>
              <a:rPr lang="en-US" sz="3200" b="1" dirty="0">
                <a:solidFill>
                  <a:schemeClr val="tx1"/>
                </a:solidFill>
                <a:cs typeface="+mn-cs"/>
              </a:rPr>
              <a:t>,</a:t>
            </a:r>
            <a:r>
              <a:rPr lang="th-TH" sz="3200" b="1" dirty="0">
                <a:solidFill>
                  <a:schemeClr val="tx1"/>
                </a:solidFill>
                <a:cs typeface="+mn-cs"/>
              </a:rPr>
              <a:t>400 วารสารด้านสังคมศาสตร์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BCD3B6D-1570-D6E7-58F7-89733C5EA426}"/>
              </a:ext>
            </a:extLst>
          </p:cNvPr>
          <p:cNvSpPr/>
          <p:nvPr/>
        </p:nvSpPr>
        <p:spPr>
          <a:xfrm>
            <a:off x="665627" y="5256014"/>
            <a:ext cx="4947222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 AHCI </a:t>
            </a:r>
          </a:p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(Arts </a:t>
            </a:r>
            <a:r>
              <a:rPr lang="en-US" sz="2100" kern="1200" dirty="0"/>
              <a:t>and Humanities Citation Index)</a:t>
            </a:r>
            <a:endParaRPr lang="en-IN" sz="2100" kern="120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6ECFAF-864D-590F-7C74-E0E6BA4183C9}"/>
              </a:ext>
            </a:extLst>
          </p:cNvPr>
          <p:cNvSpPr/>
          <p:nvPr/>
        </p:nvSpPr>
        <p:spPr>
          <a:xfrm>
            <a:off x="6006858" y="5473527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3AC82FB-3E62-0139-77B3-5537AE18B35B}"/>
              </a:ext>
            </a:extLst>
          </p:cNvPr>
          <p:cNvSpPr txBox="1">
            <a:spLocks/>
          </p:cNvSpPr>
          <p:nvPr/>
        </p:nvSpPr>
        <p:spPr bwMode="gray">
          <a:xfrm>
            <a:off x="6992719" y="5473527"/>
            <a:ext cx="4331773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3200" b="1" dirty="0">
                <a:solidFill>
                  <a:schemeClr val="tx1"/>
                </a:solidFill>
                <a:cs typeface="+mn-cs"/>
              </a:rPr>
              <a:t>1</a:t>
            </a:r>
            <a:r>
              <a:rPr lang="en-US" sz="3200" b="1" dirty="0">
                <a:solidFill>
                  <a:schemeClr val="tx1"/>
                </a:solidFill>
                <a:cs typeface="+mn-cs"/>
              </a:rPr>
              <a:t>,</a:t>
            </a:r>
            <a:r>
              <a:rPr lang="th-TH" sz="3200" b="1" dirty="0">
                <a:solidFill>
                  <a:schemeClr val="tx1"/>
                </a:solidFill>
                <a:cs typeface="+mn-cs"/>
              </a:rPr>
              <a:t>800 วารสารด้านศิลปศาสตร์และมนุษยศาสตร์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C2B0E6-29EC-B09C-0506-BBA2825EBAE1}"/>
              </a:ext>
            </a:extLst>
          </p:cNvPr>
          <p:cNvSpPr txBox="1"/>
          <p:nvPr/>
        </p:nvSpPr>
        <p:spPr>
          <a:xfrm>
            <a:off x="8632663" y="6550223"/>
            <a:ext cx="36575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dirty="0"/>
              <a:t>https://en.wikipedia.org/wiki/Clarivate</a:t>
            </a: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B8634229-301A-B9DB-388A-8DB81C77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412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01F53F1-E8D0-4AED-70D8-6FBA8A7F2556}"/>
              </a:ext>
            </a:extLst>
          </p:cNvPr>
          <p:cNvSpPr/>
          <p:nvPr/>
        </p:nvSpPr>
        <p:spPr>
          <a:xfrm>
            <a:off x="665628" y="2644881"/>
            <a:ext cx="4947220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ESCI</a:t>
            </a: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dirty="0"/>
              <a:t>(Emerging Sources Citation Index)</a:t>
            </a:r>
            <a:endParaRPr lang="en-IN" sz="21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586673-A420-C2F6-A66E-FBB980CA6525}"/>
              </a:ext>
            </a:extLst>
          </p:cNvPr>
          <p:cNvSpPr/>
          <p:nvPr/>
        </p:nvSpPr>
        <p:spPr>
          <a:xfrm>
            <a:off x="5884729" y="2851768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D327BE-C4E1-057C-038B-5D4332839842}"/>
              </a:ext>
            </a:extLst>
          </p:cNvPr>
          <p:cNvSpPr txBox="1">
            <a:spLocks/>
          </p:cNvSpPr>
          <p:nvPr/>
        </p:nvSpPr>
        <p:spPr bwMode="gray">
          <a:xfrm>
            <a:off x="6476581" y="2844972"/>
            <a:ext cx="561267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7</a:t>
            </a:r>
            <a:r>
              <a:rPr lang="en-US" sz="3200" b="1" dirty="0">
                <a:solidFill>
                  <a:schemeClr val="tx1"/>
                </a:solidFill>
                <a:cs typeface="+mn-cs"/>
              </a:rPr>
              <a:t>,</a:t>
            </a:r>
            <a:r>
              <a:rPr lang="th-TH" sz="3200" b="1" dirty="0">
                <a:solidFill>
                  <a:schemeClr val="tx1"/>
                </a:solidFill>
                <a:cs typeface="+mn-cs"/>
              </a:rPr>
              <a:t>800 วารสารใหม่ที่ไม่มี </a:t>
            </a:r>
            <a:r>
              <a:rPr lang="en-US" sz="2800" b="1" dirty="0">
                <a:solidFill>
                  <a:schemeClr val="tx1"/>
                </a:solidFill>
                <a:cs typeface="+mn-cs"/>
              </a:rPr>
              <a:t>impact factor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720838"/>
            <a:ext cx="8135000" cy="1280890"/>
          </a:xfrm>
        </p:spPr>
        <p:txBody>
          <a:bodyPr/>
          <a:lstStyle/>
          <a:p>
            <a:pPr algn="ctr"/>
            <a:r>
              <a:rPr lang="th-TH" sz="6000" dirty="0">
                <a:cs typeface="+mn-cs"/>
              </a:rPr>
              <a:t>ฐานข้อมูล </a:t>
            </a:r>
            <a:r>
              <a:rPr lang="en-US" sz="4800" dirty="0">
                <a:cs typeface="+mn-cs"/>
              </a:rPr>
              <a:t>Web of Science-ISI </a:t>
            </a:r>
            <a:br>
              <a:rPr lang="th-TH" sz="6000" dirty="0">
                <a:cs typeface="+mn-cs"/>
              </a:rPr>
            </a:br>
            <a:r>
              <a:rPr lang="th-TH" sz="6000" dirty="0">
                <a:cs typeface="+mn-cs"/>
              </a:rPr>
              <a:t>(</a:t>
            </a:r>
            <a:r>
              <a:rPr lang="th-TH" sz="4400" dirty="0">
                <a:cs typeface="+mn-cs"/>
              </a:rPr>
              <a:t>ยุคปัจจุบัน</a:t>
            </a:r>
            <a:r>
              <a:rPr lang="th-TH" sz="6000" dirty="0">
                <a:cs typeface="+mn-cs"/>
              </a:rPr>
              <a:t>)</a:t>
            </a:r>
            <a:endParaRPr lang="en-IN" sz="6000" dirty="0"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C865EDD-D809-B2A2-CF0D-4524219CFC3C}"/>
              </a:ext>
            </a:extLst>
          </p:cNvPr>
          <p:cNvSpPr/>
          <p:nvPr/>
        </p:nvSpPr>
        <p:spPr>
          <a:xfrm>
            <a:off x="665627" y="3951384"/>
            <a:ext cx="4947221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Book Citation Index</a:t>
            </a:r>
            <a:endParaRPr lang="en-IN" sz="2100" kern="12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4B05DDC-A3EA-E083-1B78-A4E1E1BE2423}"/>
              </a:ext>
            </a:extLst>
          </p:cNvPr>
          <p:cNvSpPr/>
          <p:nvPr/>
        </p:nvSpPr>
        <p:spPr>
          <a:xfrm>
            <a:off x="5884729" y="4162647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519F8F7-1D6B-1174-A225-C68A9103BD23}"/>
              </a:ext>
            </a:extLst>
          </p:cNvPr>
          <p:cNvSpPr txBox="1">
            <a:spLocks/>
          </p:cNvSpPr>
          <p:nvPr/>
        </p:nvSpPr>
        <p:spPr bwMode="gray">
          <a:xfrm>
            <a:off x="6188904" y="4202464"/>
            <a:ext cx="561267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116</a:t>
            </a:r>
            <a:r>
              <a:rPr lang="en-US" sz="3200" b="1" dirty="0">
                <a:solidFill>
                  <a:schemeClr val="tx1"/>
                </a:solidFill>
                <a:cs typeface="+mn-cs"/>
              </a:rPr>
              <a:t>,</a:t>
            </a:r>
            <a:r>
              <a:rPr lang="th-TH" sz="3200" b="1" dirty="0">
                <a:solidFill>
                  <a:schemeClr val="tx1"/>
                </a:solidFill>
                <a:cs typeface="+mn-cs"/>
              </a:rPr>
              <a:t>000 หนังสือที่ได้รับคัดเลือก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BCD3B6D-1570-D6E7-58F7-89733C5EA426}"/>
              </a:ext>
            </a:extLst>
          </p:cNvPr>
          <p:cNvSpPr/>
          <p:nvPr/>
        </p:nvSpPr>
        <p:spPr>
          <a:xfrm>
            <a:off x="665627" y="5256014"/>
            <a:ext cx="4947222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 Conference Proceedings Citation Index</a:t>
            </a:r>
            <a:endParaRPr lang="en-IN" sz="2100" kern="120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6ECFAF-864D-590F-7C74-E0E6BA4183C9}"/>
              </a:ext>
            </a:extLst>
          </p:cNvPr>
          <p:cNvSpPr/>
          <p:nvPr/>
        </p:nvSpPr>
        <p:spPr>
          <a:xfrm>
            <a:off x="5884729" y="5480996"/>
            <a:ext cx="591852" cy="468166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3AC82FB-3E62-0139-77B3-5537AE18B35B}"/>
              </a:ext>
            </a:extLst>
          </p:cNvPr>
          <p:cNvSpPr txBox="1">
            <a:spLocks/>
          </p:cNvSpPr>
          <p:nvPr/>
        </p:nvSpPr>
        <p:spPr bwMode="gray">
          <a:xfrm>
            <a:off x="6992719" y="5473527"/>
            <a:ext cx="4617079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3200" b="1" dirty="0">
                <a:solidFill>
                  <a:schemeClr val="tx1"/>
                </a:solidFill>
                <a:cs typeface="+mn-cs"/>
              </a:rPr>
              <a:t>205</a:t>
            </a:r>
            <a:r>
              <a:rPr lang="en-US" sz="3200" b="1" dirty="0">
                <a:solidFill>
                  <a:schemeClr val="tx1"/>
                </a:solidFill>
                <a:cs typeface="+mn-cs"/>
              </a:rPr>
              <a:t>,</a:t>
            </a:r>
            <a:r>
              <a:rPr lang="th-TH" sz="3200" b="1" dirty="0">
                <a:solidFill>
                  <a:schemeClr val="tx1"/>
                </a:solidFill>
                <a:cs typeface="+mn-cs"/>
              </a:rPr>
              <a:t>000 รายงานการประชุมวิชาการ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C2B0E6-29EC-B09C-0506-BBA2825EBAE1}"/>
              </a:ext>
            </a:extLst>
          </p:cNvPr>
          <p:cNvSpPr txBox="1"/>
          <p:nvPr/>
        </p:nvSpPr>
        <p:spPr>
          <a:xfrm>
            <a:off x="6564573" y="6550223"/>
            <a:ext cx="56126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https://en.wikipedia.org/wiki/Emerging_Sources_Citation_Index</a:t>
            </a:r>
            <a:endParaRPr lang="th-TH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A5FD63-9DFB-DA73-B01E-EAE12528698B}"/>
              </a:ext>
            </a:extLst>
          </p:cNvPr>
          <p:cNvSpPr txBox="1"/>
          <p:nvPr/>
        </p:nvSpPr>
        <p:spPr>
          <a:xfrm>
            <a:off x="8668877" y="6314833"/>
            <a:ext cx="36575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dirty="0"/>
              <a:t>https://en.wikipedia.org/wiki/Clarivate</a:t>
            </a: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9742FC8E-F35B-4E33-6DDD-EB534DA4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597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845557A-B39A-06F8-50C8-A3F6E07B2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225" y="2521148"/>
            <a:ext cx="7067550" cy="4029075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570719"/>
            <a:ext cx="8135000" cy="1280890"/>
          </a:xfrm>
        </p:spPr>
        <p:txBody>
          <a:bodyPr/>
          <a:lstStyle/>
          <a:p>
            <a:pPr algn="ctr"/>
            <a:r>
              <a:rPr lang="th-TH" sz="6000" dirty="0">
                <a:cs typeface="+mn-cs"/>
              </a:rPr>
              <a:t>ความสำคัญของฐานข้อมูล </a:t>
            </a:r>
            <a:br>
              <a:rPr lang="en-US" sz="6000" dirty="0">
                <a:cs typeface="+mn-cs"/>
              </a:rPr>
            </a:br>
            <a:r>
              <a:rPr lang="en-US" sz="4800" dirty="0">
                <a:cs typeface="+mn-cs"/>
              </a:rPr>
              <a:t>Web of Science-ISI</a:t>
            </a:r>
            <a:endParaRPr lang="en-IN" sz="6000" dirty="0"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8AADDC-9C68-AF87-F92E-DA222DFB912C}"/>
              </a:ext>
            </a:extLst>
          </p:cNvPr>
          <p:cNvCxnSpPr/>
          <p:nvPr/>
        </p:nvCxnSpPr>
        <p:spPr>
          <a:xfrm>
            <a:off x="6278880" y="4876438"/>
            <a:ext cx="3138535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23783CC-A354-9797-5A90-C004F36A9703}"/>
              </a:ext>
            </a:extLst>
          </p:cNvPr>
          <p:cNvCxnSpPr>
            <a:cxnSpLocks/>
          </p:cNvCxnSpPr>
          <p:nvPr/>
        </p:nvCxnSpPr>
        <p:spPr>
          <a:xfrm>
            <a:off x="2823353" y="5170555"/>
            <a:ext cx="1065895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3CE199F8-3A79-D5E5-09B0-B040FD17B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070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5D4F2023-E15B-9E48-7754-E123536DD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46" y="2542449"/>
            <a:ext cx="11059908" cy="3273135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570719"/>
            <a:ext cx="8135000" cy="1280890"/>
          </a:xfrm>
        </p:spPr>
        <p:txBody>
          <a:bodyPr/>
          <a:lstStyle/>
          <a:p>
            <a:pPr algn="ctr"/>
            <a:r>
              <a:rPr lang="th-TH" sz="6000" dirty="0">
                <a:cs typeface="+mn-cs"/>
              </a:rPr>
              <a:t>ความสำคัญของฐานข้อมูล </a:t>
            </a:r>
            <a:br>
              <a:rPr lang="en-US" sz="6000" dirty="0">
                <a:cs typeface="+mn-cs"/>
              </a:rPr>
            </a:br>
            <a:r>
              <a:rPr lang="en-US" sz="4800" dirty="0">
                <a:cs typeface="+mn-cs"/>
              </a:rPr>
              <a:t>Web of Science-ISI</a:t>
            </a:r>
            <a:endParaRPr lang="en-IN" sz="6000" dirty="0"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8AADDC-9C68-AF87-F92E-DA222DFB912C}"/>
              </a:ext>
            </a:extLst>
          </p:cNvPr>
          <p:cNvCxnSpPr>
            <a:cxnSpLocks/>
          </p:cNvCxnSpPr>
          <p:nvPr/>
        </p:nvCxnSpPr>
        <p:spPr>
          <a:xfrm>
            <a:off x="4949710" y="4864126"/>
            <a:ext cx="570609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14A208F5-9F46-6E0F-37C9-4F7DA153C2E6}"/>
              </a:ext>
            </a:extLst>
          </p:cNvPr>
          <p:cNvCxnSpPr>
            <a:cxnSpLocks/>
          </p:cNvCxnSpPr>
          <p:nvPr/>
        </p:nvCxnSpPr>
        <p:spPr>
          <a:xfrm>
            <a:off x="9278112" y="5273040"/>
            <a:ext cx="1463040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A4DDD39B-0112-BA95-07A5-1A6A16DC63DB}"/>
              </a:ext>
            </a:extLst>
          </p:cNvPr>
          <p:cNvCxnSpPr>
            <a:cxnSpLocks/>
          </p:cNvCxnSpPr>
          <p:nvPr/>
        </p:nvCxnSpPr>
        <p:spPr>
          <a:xfrm>
            <a:off x="7935767" y="5273040"/>
            <a:ext cx="87774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1">
            <a:extLst>
              <a:ext uri="{FF2B5EF4-FFF2-40B4-BE49-F238E27FC236}">
                <a16:creationId xmlns:a16="http://schemas.microsoft.com/office/drawing/2014/main" id="{8BC16A4A-FA12-D3C8-124B-25553A11E631}"/>
              </a:ext>
            </a:extLst>
          </p:cNvPr>
          <p:cNvCxnSpPr>
            <a:cxnSpLocks/>
          </p:cNvCxnSpPr>
          <p:nvPr/>
        </p:nvCxnSpPr>
        <p:spPr>
          <a:xfrm>
            <a:off x="6783547" y="2810256"/>
            <a:ext cx="300005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ตัวแทนหมายเลขสไลด์ 23">
            <a:extLst>
              <a:ext uri="{FF2B5EF4-FFF2-40B4-BE49-F238E27FC236}">
                <a16:creationId xmlns:a16="http://schemas.microsoft.com/office/drawing/2014/main" id="{11F8C888-0A77-DC24-F1D9-E5230F9E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4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87CE04-1171-FEC2-B7DE-5751F5DDE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004" y="3798345"/>
            <a:ext cx="3303068" cy="1016081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422083"/>
            <a:ext cx="8135000" cy="1280890"/>
          </a:xfrm>
        </p:spPr>
        <p:txBody>
          <a:bodyPr/>
          <a:lstStyle/>
          <a:p>
            <a:pPr algn="ctr"/>
            <a:r>
              <a:rPr lang="en-US" sz="4000" dirty="0">
                <a:cs typeface="+mn-cs"/>
              </a:rPr>
              <a:t>Journal Citation Reports (JCR)</a:t>
            </a:r>
            <a:endParaRPr lang="en-IN" sz="4800" dirty="0"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4B05DDC-A3EA-E083-1B78-A4E1E1BE2423}"/>
              </a:ext>
            </a:extLst>
          </p:cNvPr>
          <p:cNvSpPr/>
          <p:nvPr/>
        </p:nvSpPr>
        <p:spPr>
          <a:xfrm rot="5400000">
            <a:off x="5837978" y="3547028"/>
            <a:ext cx="350295" cy="284330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C2B0E6-29EC-B09C-0506-BBA2825EBAE1}"/>
              </a:ext>
            </a:extLst>
          </p:cNvPr>
          <p:cNvSpPr txBox="1"/>
          <p:nvPr/>
        </p:nvSpPr>
        <p:spPr>
          <a:xfrm>
            <a:off x="7353419" y="6550223"/>
            <a:ext cx="49472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https://en.wikipedia.org/wiki/Journal_Citation_Reports</a:t>
            </a:r>
            <a:endParaRPr lang="th-TH" sz="14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564714-5D3D-A062-32DC-B3C479F40D16}"/>
              </a:ext>
            </a:extLst>
          </p:cNvPr>
          <p:cNvSpPr/>
          <p:nvPr/>
        </p:nvSpPr>
        <p:spPr>
          <a:xfrm>
            <a:off x="864450" y="2365974"/>
            <a:ext cx="4947220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SCIE</a:t>
            </a: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dirty="0"/>
              <a:t>(Science Citation Index Expanded)</a:t>
            </a:r>
            <a:endParaRPr lang="en-IN" sz="2100" kern="120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321A65E-1B10-B26C-C647-B587EA1775DF}"/>
              </a:ext>
            </a:extLst>
          </p:cNvPr>
          <p:cNvSpPr/>
          <p:nvPr/>
        </p:nvSpPr>
        <p:spPr>
          <a:xfrm>
            <a:off x="6236622" y="2360145"/>
            <a:ext cx="4947221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/>
              <a:t>SSCI</a:t>
            </a: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dirty="0"/>
              <a:t>(Social Sciences Citation Index)</a:t>
            </a:r>
            <a:endParaRPr lang="en-IN" sz="2100" kern="120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1CABCE0-6CCC-E928-5859-29CB8F51AB80}"/>
              </a:ext>
            </a:extLst>
          </p:cNvPr>
          <p:cNvSpPr txBox="1">
            <a:spLocks/>
          </p:cNvSpPr>
          <p:nvPr/>
        </p:nvSpPr>
        <p:spPr bwMode="gray">
          <a:xfrm>
            <a:off x="5811670" y="2591762"/>
            <a:ext cx="445736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>
                <a:solidFill>
                  <a:schemeClr val="tx1"/>
                </a:solidFill>
                <a:cs typeface="+mn-cs"/>
              </a:rPr>
              <a:t>+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7698E2-EAE3-6604-2DB2-14FC1C1DC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550" y="5098726"/>
            <a:ext cx="1721148" cy="1721148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9B0DDE3-E054-0E8F-FEA8-511D784E19E6}"/>
              </a:ext>
            </a:extLst>
          </p:cNvPr>
          <p:cNvSpPr/>
          <p:nvPr/>
        </p:nvSpPr>
        <p:spPr>
          <a:xfrm rot="5400000">
            <a:off x="5837977" y="4786025"/>
            <a:ext cx="350295" cy="284330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95DF169-EC87-C275-22F5-5844E814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1250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422083"/>
            <a:ext cx="8135000" cy="1280890"/>
          </a:xfrm>
        </p:spPr>
        <p:txBody>
          <a:bodyPr/>
          <a:lstStyle/>
          <a:p>
            <a:pPr algn="ctr"/>
            <a:r>
              <a:rPr lang="en-US" sz="4000" dirty="0">
                <a:cs typeface="+mn-cs"/>
              </a:rPr>
              <a:t>Impact Factor (IF)</a:t>
            </a:r>
            <a:endParaRPr lang="en-IN" sz="4800" dirty="0"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C2B0E6-29EC-B09C-0506-BBA2825EBAE1}"/>
              </a:ext>
            </a:extLst>
          </p:cNvPr>
          <p:cNvSpPr txBox="1"/>
          <p:nvPr/>
        </p:nvSpPr>
        <p:spPr>
          <a:xfrm>
            <a:off x="7353419" y="6550223"/>
            <a:ext cx="49472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https://en.wikipedia.org/wiki/Journal_Citation_Reports</a:t>
            </a:r>
            <a:endParaRPr lang="th-TH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FBEB94-CCCC-D546-2176-957014F9E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64" y="3736487"/>
            <a:ext cx="6429995" cy="989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F72FE2-0437-6A9D-BADB-C53E7989E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064" y="5078961"/>
            <a:ext cx="10463013" cy="89411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953556C-2AF8-15D7-C461-38194B7548E2}"/>
              </a:ext>
            </a:extLst>
          </p:cNvPr>
          <p:cNvSpPr txBox="1">
            <a:spLocks/>
          </p:cNvSpPr>
          <p:nvPr/>
        </p:nvSpPr>
        <p:spPr bwMode="gray">
          <a:xfrm>
            <a:off x="237362" y="2431275"/>
            <a:ext cx="1177431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b="1" dirty="0">
                <a:solidFill>
                  <a:schemeClr val="tx1"/>
                </a:solidFill>
                <a:cs typeface="+mn-cs"/>
              </a:rPr>
              <a:t>นิยามของ </a:t>
            </a:r>
            <a:r>
              <a:rPr lang="en-US" b="1" dirty="0">
                <a:solidFill>
                  <a:schemeClr val="tx1"/>
                </a:solidFill>
                <a:cs typeface="+mn-cs"/>
              </a:rPr>
              <a:t>IF: </a:t>
            </a:r>
            <a:r>
              <a:rPr lang="th-TH" dirty="0">
                <a:solidFill>
                  <a:schemeClr val="tx1"/>
                </a:solidFill>
                <a:cs typeface="+mn-cs"/>
              </a:rPr>
              <a:t>จำนวนครั้งโดยเฉลี่ยที่บทความของวารสารนั้นได้รับการอ้างอิงใน 2 ปีที่ผ่านมา</a:t>
            </a:r>
            <a:endParaRPr lang="th-TH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70CC834A-6C56-BFA9-D21D-619B4C91EE58}"/>
              </a:ext>
            </a:extLst>
          </p:cNvPr>
          <p:cNvSpPr txBox="1"/>
          <p:nvPr/>
        </p:nvSpPr>
        <p:spPr>
          <a:xfrm>
            <a:off x="326625" y="3070130"/>
            <a:ext cx="1897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tx1"/>
                </a:solidFill>
                <a:cs typeface="+mn-cs"/>
              </a:rPr>
              <a:t>สูตรการคำนวณ</a:t>
            </a:r>
            <a:endParaRPr lang="en-IN" sz="60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31E51A51-F55D-48CF-B3EE-04563233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9662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937599"/>
              </p:ext>
            </p:extLst>
          </p:nvPr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44A37C33-3468-5C4E-DD6C-7ABF5D9DE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508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63C8-02F1-1841-04E7-0D61A345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100" y="683058"/>
            <a:ext cx="4813300" cy="1280890"/>
          </a:xfrm>
        </p:spPr>
        <p:txBody>
          <a:bodyPr/>
          <a:lstStyle/>
          <a:p>
            <a:r>
              <a:rPr lang="en-US" sz="6000" dirty="0">
                <a:cs typeface="+mn-cs"/>
              </a:rPr>
              <a:t>Scopus </a:t>
            </a:r>
            <a:r>
              <a:rPr lang="th-TH" sz="6000" dirty="0">
                <a:cs typeface="+mn-cs"/>
              </a:rPr>
              <a:t>คืออะไร </a:t>
            </a:r>
            <a:endParaRPr lang="en-IN" sz="6000" dirty="0"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75EE915-33FB-9BAA-B175-17F7C16B2AFB}"/>
              </a:ext>
            </a:extLst>
          </p:cNvPr>
          <p:cNvSpPr/>
          <p:nvPr/>
        </p:nvSpPr>
        <p:spPr>
          <a:xfrm>
            <a:off x="5020887" y="2416080"/>
            <a:ext cx="6168043" cy="1590120"/>
          </a:xfrm>
          <a:custGeom>
            <a:avLst/>
            <a:gdLst>
              <a:gd name="connsiteX0" fmla="*/ 0 w 5405120"/>
              <a:gd name="connsiteY0" fmla="*/ 0 h 1590119"/>
              <a:gd name="connsiteX1" fmla="*/ 4610061 w 5405120"/>
              <a:gd name="connsiteY1" fmla="*/ 0 h 1590119"/>
              <a:gd name="connsiteX2" fmla="*/ 5405120 w 5405120"/>
              <a:gd name="connsiteY2" fmla="*/ 795060 h 1590119"/>
              <a:gd name="connsiteX3" fmla="*/ 4610061 w 5405120"/>
              <a:gd name="connsiteY3" fmla="*/ 1590119 h 1590119"/>
              <a:gd name="connsiteX4" fmla="*/ 0 w 5405120"/>
              <a:gd name="connsiteY4" fmla="*/ 1590119 h 1590119"/>
              <a:gd name="connsiteX5" fmla="*/ 0 w 5405120"/>
              <a:gd name="connsiteY5" fmla="*/ 0 h 159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590119">
                <a:moveTo>
                  <a:pt x="5405120" y="1590118"/>
                </a:moveTo>
                <a:lnTo>
                  <a:pt x="795059" y="1590118"/>
                </a:lnTo>
                <a:lnTo>
                  <a:pt x="0" y="795059"/>
                </a:lnTo>
                <a:lnTo>
                  <a:pt x="795059" y="1"/>
                </a:lnTo>
                <a:lnTo>
                  <a:pt x="5405120" y="1"/>
                </a:lnTo>
                <a:lnTo>
                  <a:pt x="5405120" y="15901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8728" tIns="167641" rIns="312928" bIns="167641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th-TH" sz="3600" kern="1200" dirty="0"/>
              <a:t>สำนักพิมพ์ </a:t>
            </a:r>
            <a:r>
              <a:rPr lang="en-US" sz="3600" kern="1200" dirty="0"/>
              <a:t>Elsevier </a:t>
            </a:r>
            <a:r>
              <a:rPr lang="th-TH" sz="3600" kern="1200" dirty="0"/>
              <a:t>(เนเธอร์แลนด์)</a:t>
            </a:r>
            <a:endParaRPr lang="en-US" sz="3600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937499A-1F46-05F5-6AF3-4C7646725867}"/>
              </a:ext>
            </a:extLst>
          </p:cNvPr>
          <p:cNvSpPr/>
          <p:nvPr/>
        </p:nvSpPr>
        <p:spPr>
          <a:xfrm>
            <a:off x="5020887" y="4699000"/>
            <a:ext cx="6168043" cy="1475942"/>
          </a:xfrm>
          <a:custGeom>
            <a:avLst/>
            <a:gdLst>
              <a:gd name="connsiteX0" fmla="*/ 0 w 5405120"/>
              <a:gd name="connsiteY0" fmla="*/ 0 h 1590119"/>
              <a:gd name="connsiteX1" fmla="*/ 4610061 w 5405120"/>
              <a:gd name="connsiteY1" fmla="*/ 0 h 1590119"/>
              <a:gd name="connsiteX2" fmla="*/ 5405120 w 5405120"/>
              <a:gd name="connsiteY2" fmla="*/ 795060 h 1590119"/>
              <a:gd name="connsiteX3" fmla="*/ 4610061 w 5405120"/>
              <a:gd name="connsiteY3" fmla="*/ 1590119 h 1590119"/>
              <a:gd name="connsiteX4" fmla="*/ 0 w 5405120"/>
              <a:gd name="connsiteY4" fmla="*/ 1590119 h 1590119"/>
              <a:gd name="connsiteX5" fmla="*/ 0 w 5405120"/>
              <a:gd name="connsiteY5" fmla="*/ 0 h 159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590119">
                <a:moveTo>
                  <a:pt x="5405120" y="1590118"/>
                </a:moveTo>
                <a:lnTo>
                  <a:pt x="795059" y="1590118"/>
                </a:lnTo>
                <a:lnTo>
                  <a:pt x="0" y="795059"/>
                </a:lnTo>
                <a:lnTo>
                  <a:pt x="795059" y="1"/>
                </a:lnTo>
                <a:lnTo>
                  <a:pt x="5405120" y="1"/>
                </a:lnTo>
                <a:lnTo>
                  <a:pt x="5405120" y="15901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3828557"/>
              <a:satOff val="3941"/>
              <a:lumOff val="11372"/>
              <a:alphaOff val="0"/>
            </a:schemeClr>
          </a:fillRef>
          <a:effectRef idx="0">
            <a:schemeClr val="accent4">
              <a:hueOff val="13828557"/>
              <a:satOff val="3941"/>
              <a:lumOff val="1137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8728" tIns="167641" rIns="312928" bIns="167639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kern="1200" dirty="0"/>
              <a:t>Scopus</a:t>
            </a:r>
          </a:p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dirty="0"/>
              <a:t>est. 2004</a:t>
            </a:r>
            <a:endParaRPr lang="en-IN" sz="3200" dirty="0"/>
          </a:p>
        </p:txBody>
      </p:sp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83058"/>
            <a:ext cx="1293434" cy="914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57323B-50E1-F141-8202-8555D5258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941" y="2353308"/>
            <a:ext cx="1949159" cy="2151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D67C57-692C-90B7-9D1B-2B4851DEB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836" y="5020004"/>
            <a:ext cx="2603500" cy="8339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E87006-E6BC-474E-D893-60894845CE7E}"/>
              </a:ext>
            </a:extLst>
          </p:cNvPr>
          <p:cNvSpPr txBox="1"/>
          <p:nvPr/>
        </p:nvSpPr>
        <p:spPr>
          <a:xfrm>
            <a:off x="7920470" y="6488668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https://en.wikipedia.org/wiki/Scopus</a:t>
            </a:r>
          </a:p>
        </p:txBody>
      </p:sp>
      <p:sp>
        <p:nvSpPr>
          <p:cNvPr id="8" name="ตัวแทนหมายเลขสไลด์ 7">
            <a:extLst>
              <a:ext uri="{FF2B5EF4-FFF2-40B4-BE49-F238E27FC236}">
                <a16:creationId xmlns:a16="http://schemas.microsoft.com/office/drawing/2014/main" id="{10910B60-D195-1979-4B59-8C77A668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327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AD46735-282D-8405-4E73-BD8CE7C3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500" y="720838"/>
            <a:ext cx="8135000" cy="1280890"/>
          </a:xfrm>
        </p:spPr>
        <p:txBody>
          <a:bodyPr/>
          <a:lstStyle/>
          <a:p>
            <a:pPr algn="ctr"/>
            <a:r>
              <a:rPr lang="th-TH" sz="6000" dirty="0">
                <a:cs typeface="+mn-cs"/>
              </a:rPr>
              <a:t>วารสารที่อยู่ในฐานข้อมูล </a:t>
            </a:r>
            <a:r>
              <a:rPr lang="en-US" sz="6000" dirty="0">
                <a:cs typeface="+mn-cs"/>
              </a:rPr>
              <a:t>Scopus </a:t>
            </a:r>
            <a:endParaRPr lang="en-IN" sz="6000" dirty="0"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D3FC7B-C68F-F036-700E-36E1833667C1}"/>
              </a:ext>
            </a:extLst>
          </p:cNvPr>
          <p:cNvSpPr txBox="1"/>
          <p:nvPr/>
        </p:nvSpPr>
        <p:spPr>
          <a:xfrm>
            <a:off x="9796938" y="6453808"/>
            <a:ext cx="23950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B3044-CE64-44F8-027A-98F0061897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6248" r="544"/>
          <a:stretch/>
        </p:blipFill>
        <p:spPr>
          <a:xfrm>
            <a:off x="510161" y="2223655"/>
            <a:ext cx="3272860" cy="4354551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C086B9-786B-4EE4-4A58-969211D978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65" b="29752"/>
          <a:stretch/>
        </p:blipFill>
        <p:spPr>
          <a:xfrm>
            <a:off x="4360266" y="3115965"/>
            <a:ext cx="3131579" cy="312897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A1577FF-0BCE-C14C-2EFC-305072D85C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789"/>
          <a:stretch/>
        </p:blipFill>
        <p:spPr>
          <a:xfrm>
            <a:off x="7993421" y="3780389"/>
            <a:ext cx="4039835" cy="158106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DF0F2F-6D32-9E0A-9D9B-FD249AA254ED}"/>
              </a:ext>
            </a:extLst>
          </p:cNvPr>
          <p:cNvSpPr/>
          <p:nvPr/>
        </p:nvSpPr>
        <p:spPr>
          <a:xfrm>
            <a:off x="3907095" y="4399738"/>
            <a:ext cx="417716" cy="342362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2BE7937-671A-BB12-07E9-5D58EAB58D23}"/>
              </a:ext>
            </a:extLst>
          </p:cNvPr>
          <p:cNvSpPr/>
          <p:nvPr/>
        </p:nvSpPr>
        <p:spPr>
          <a:xfrm>
            <a:off x="7533775" y="4399738"/>
            <a:ext cx="417716" cy="342362"/>
          </a:xfrm>
          <a:custGeom>
            <a:avLst/>
            <a:gdLst>
              <a:gd name="connsiteX0" fmla="*/ 0 w 319890"/>
              <a:gd name="connsiteY0" fmla="*/ 74842 h 374211"/>
              <a:gd name="connsiteX1" fmla="*/ 159945 w 319890"/>
              <a:gd name="connsiteY1" fmla="*/ 74842 h 374211"/>
              <a:gd name="connsiteX2" fmla="*/ 159945 w 319890"/>
              <a:gd name="connsiteY2" fmla="*/ 0 h 374211"/>
              <a:gd name="connsiteX3" fmla="*/ 319890 w 319890"/>
              <a:gd name="connsiteY3" fmla="*/ 187106 h 374211"/>
              <a:gd name="connsiteX4" fmla="*/ 159945 w 319890"/>
              <a:gd name="connsiteY4" fmla="*/ 374211 h 374211"/>
              <a:gd name="connsiteX5" fmla="*/ 159945 w 319890"/>
              <a:gd name="connsiteY5" fmla="*/ 299369 h 374211"/>
              <a:gd name="connsiteX6" fmla="*/ 0 w 319890"/>
              <a:gd name="connsiteY6" fmla="*/ 299369 h 374211"/>
              <a:gd name="connsiteX7" fmla="*/ 0 w 319890"/>
              <a:gd name="connsiteY7" fmla="*/ 74842 h 37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890" h="374211">
                <a:moveTo>
                  <a:pt x="0" y="74842"/>
                </a:moveTo>
                <a:lnTo>
                  <a:pt x="159945" y="74842"/>
                </a:lnTo>
                <a:lnTo>
                  <a:pt x="159945" y="0"/>
                </a:lnTo>
                <a:lnTo>
                  <a:pt x="319890" y="187106"/>
                </a:lnTo>
                <a:lnTo>
                  <a:pt x="159945" y="374211"/>
                </a:lnTo>
                <a:lnTo>
                  <a:pt x="159945" y="299369"/>
                </a:lnTo>
                <a:lnTo>
                  <a:pt x="0" y="299369"/>
                </a:lnTo>
                <a:lnTo>
                  <a:pt x="0" y="74842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4842" rIns="95967" bIns="74842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1600" kern="120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4DAB00E6-7D68-AA3F-B3AB-312B521D40D7}"/>
              </a:ext>
            </a:extLst>
          </p:cNvPr>
          <p:cNvSpPr txBox="1">
            <a:spLocks/>
          </p:cNvSpPr>
          <p:nvPr/>
        </p:nvSpPr>
        <p:spPr bwMode="gray">
          <a:xfrm>
            <a:off x="7993421" y="3046228"/>
            <a:ext cx="3272859" cy="44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ปัจจุบัน </a:t>
            </a:r>
            <a:r>
              <a:rPr lang="en-US" sz="3200" b="1" dirty="0">
                <a:solidFill>
                  <a:schemeClr val="tx1"/>
                </a:solidFill>
                <a:cs typeface="+mn-cs"/>
              </a:rPr>
              <a:t>43,016 </a:t>
            </a:r>
            <a:r>
              <a:rPr lang="th-TH" sz="3200" b="1" dirty="0">
                <a:solidFill>
                  <a:schemeClr val="tx1"/>
                </a:solidFill>
                <a:cs typeface="+mn-cs"/>
              </a:rPr>
              <a:t>ฉบับ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D0DFFE52-1B19-69CC-A860-0F91C96C9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859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วารสารที่อยู่ในฐานข้อมูล </a:t>
            </a:r>
            <a:r>
              <a:rPr lang="en-US" sz="6000" dirty="0">
                <a:cs typeface="+mn-cs"/>
              </a:rPr>
              <a:t>Scopus </a:t>
            </a:r>
            <a:endParaRPr lang="en-IN" sz="6000" dirty="0"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1CF714-53DF-CC49-9ECF-DBF3FB7956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364"/>
          <a:stretch/>
        </p:blipFill>
        <p:spPr>
          <a:xfrm>
            <a:off x="66601" y="2150918"/>
            <a:ext cx="12058797" cy="4707082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0FBD6D4-2CC8-E2DD-A1C1-171907057E05}"/>
              </a:ext>
            </a:extLst>
          </p:cNvPr>
          <p:cNvSpPr/>
          <p:nvPr/>
        </p:nvSpPr>
        <p:spPr>
          <a:xfrm>
            <a:off x="1260057" y="4769427"/>
            <a:ext cx="1566270" cy="301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E41FBBC2-1112-9269-1B04-4AB057EF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4703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8D134E-0AE6-C563-B8D1-51938D5B9B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38"/>
          <a:stretch/>
        </p:blipFill>
        <p:spPr>
          <a:xfrm>
            <a:off x="432954" y="2329325"/>
            <a:ext cx="11326091" cy="4447523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วารสารที่อยู่ในฐานข้อมูล </a:t>
            </a:r>
            <a:r>
              <a:rPr lang="en-US" sz="6000" dirty="0">
                <a:cs typeface="+mn-cs"/>
              </a:rPr>
              <a:t>Scopus </a:t>
            </a:r>
            <a:endParaRPr lang="en-IN" sz="6000" dirty="0"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0FBD6D4-2CC8-E2DD-A1C1-171907057E05}"/>
              </a:ext>
            </a:extLst>
          </p:cNvPr>
          <p:cNvSpPr/>
          <p:nvPr/>
        </p:nvSpPr>
        <p:spPr>
          <a:xfrm>
            <a:off x="1070264" y="6365419"/>
            <a:ext cx="1215736" cy="301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FE4B28CB-95A6-B01F-36FD-2825C5A041C6}"/>
              </a:ext>
            </a:extLst>
          </p:cNvPr>
          <p:cNvSpPr/>
          <p:nvPr/>
        </p:nvSpPr>
        <p:spPr>
          <a:xfrm>
            <a:off x="4596384" y="2487168"/>
            <a:ext cx="536448" cy="3878251"/>
          </a:xfrm>
          <a:prstGeom prst="rect">
            <a:avLst/>
          </a:prstGeom>
          <a:solidFill>
            <a:srgbClr val="B31166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A6D7BF7-2436-451C-172D-336CD2AC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3737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dirty="0">
                <a:cs typeface="+mn-cs"/>
              </a:rPr>
              <a:t>SJR </a:t>
            </a:r>
            <a:r>
              <a:rPr lang="th-TH" sz="6000" dirty="0">
                <a:cs typeface="+mn-cs"/>
              </a:rPr>
              <a:t>คืออะไร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8351520" y="6550223"/>
            <a:ext cx="40032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https://www.scimagojr.com/aboutus.php</a:t>
            </a:r>
            <a:endParaRPr lang="th-TH" sz="1400" dirty="0"/>
          </a:p>
        </p:txBody>
      </p:sp>
      <p:sp>
        <p:nvSpPr>
          <p:cNvPr id="9" name="Freeform: Shape 6">
            <a:extLst>
              <a:ext uri="{FF2B5EF4-FFF2-40B4-BE49-F238E27FC236}">
                <a16:creationId xmlns:a16="http://schemas.microsoft.com/office/drawing/2014/main" id="{36B1E2EB-98D8-31FA-751B-F501D0B829A3}"/>
              </a:ext>
            </a:extLst>
          </p:cNvPr>
          <p:cNvSpPr/>
          <p:nvPr/>
        </p:nvSpPr>
        <p:spPr>
          <a:xfrm>
            <a:off x="5569527" y="2525271"/>
            <a:ext cx="6168043" cy="1590120"/>
          </a:xfrm>
          <a:custGeom>
            <a:avLst/>
            <a:gdLst>
              <a:gd name="connsiteX0" fmla="*/ 0 w 5405120"/>
              <a:gd name="connsiteY0" fmla="*/ 0 h 1590119"/>
              <a:gd name="connsiteX1" fmla="*/ 4610061 w 5405120"/>
              <a:gd name="connsiteY1" fmla="*/ 0 h 1590119"/>
              <a:gd name="connsiteX2" fmla="*/ 5405120 w 5405120"/>
              <a:gd name="connsiteY2" fmla="*/ 795060 h 1590119"/>
              <a:gd name="connsiteX3" fmla="*/ 4610061 w 5405120"/>
              <a:gd name="connsiteY3" fmla="*/ 1590119 h 1590119"/>
              <a:gd name="connsiteX4" fmla="*/ 0 w 5405120"/>
              <a:gd name="connsiteY4" fmla="*/ 1590119 h 1590119"/>
              <a:gd name="connsiteX5" fmla="*/ 0 w 5405120"/>
              <a:gd name="connsiteY5" fmla="*/ 0 h 159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5120" h="1590119">
                <a:moveTo>
                  <a:pt x="5405120" y="1590118"/>
                </a:moveTo>
                <a:lnTo>
                  <a:pt x="795059" y="1590118"/>
                </a:lnTo>
                <a:lnTo>
                  <a:pt x="0" y="795059"/>
                </a:lnTo>
                <a:lnTo>
                  <a:pt x="795059" y="1"/>
                </a:lnTo>
                <a:lnTo>
                  <a:pt x="5405120" y="1"/>
                </a:lnTo>
                <a:lnTo>
                  <a:pt x="5405120" y="15901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8728" tIns="167641" rIns="312928" bIns="167641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 err="1"/>
              <a:t>SCImago</a:t>
            </a:r>
            <a:r>
              <a:rPr lang="en-US" sz="3600" kern="1200" dirty="0"/>
              <a:t> Journal &amp; Country Rank</a:t>
            </a:r>
            <a:r>
              <a:rPr lang="th-TH" sz="3600" kern="1200" dirty="0"/>
              <a:t> </a:t>
            </a:r>
            <a:r>
              <a:rPr lang="en-US" sz="3600" kern="1200" dirty="0"/>
              <a:t>(SJR)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931CB26-AF7E-AB4B-8142-F28B36E0B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30" y="2589331"/>
            <a:ext cx="4665155" cy="15981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DC7B545-CC08-76BC-77AF-A089FAE15834}"/>
              </a:ext>
            </a:extLst>
          </p:cNvPr>
          <p:cNvSpPr txBox="1">
            <a:spLocks/>
          </p:cNvSpPr>
          <p:nvPr/>
        </p:nvSpPr>
        <p:spPr bwMode="gray">
          <a:xfrm>
            <a:off x="454430" y="4540503"/>
            <a:ext cx="11283140" cy="1851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5400" dirty="0">
                <a:solidFill>
                  <a:schemeClr val="tx1"/>
                </a:solidFill>
                <a:cs typeface="+mn-cs"/>
              </a:rPr>
              <a:t>เว็บไซ</a:t>
            </a:r>
            <a:r>
              <a:rPr lang="th-TH" sz="5400" dirty="0" err="1">
                <a:solidFill>
                  <a:schemeClr val="tx1"/>
                </a:solidFill>
                <a:cs typeface="+mn-cs"/>
              </a:rPr>
              <a:t>ท์</a:t>
            </a:r>
            <a:r>
              <a:rPr lang="th-TH" sz="5400" dirty="0">
                <a:solidFill>
                  <a:schemeClr val="tx1"/>
                </a:solidFill>
                <a:cs typeface="+mn-cs"/>
              </a:rPr>
              <a:t>ที่รวบรวมวารสารและตัวชี้วัดค่าดัชนีของวารสารจากการใช้ข้อมูลที่มีอยู่ในฐานข้อมูล </a:t>
            </a:r>
            <a:r>
              <a:rPr lang="en-US" sz="5400" dirty="0">
                <a:solidFill>
                  <a:schemeClr val="tx1"/>
                </a:solidFill>
                <a:cs typeface="+mn-cs"/>
              </a:rPr>
              <a:t>Scopus</a:t>
            </a:r>
            <a:endParaRPr lang="en-IN" sz="54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3AE566B-437F-ABB9-7008-EA527D633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5873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112B6E4-6920-2D67-E547-DA1DEE559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493" y="0"/>
            <a:ext cx="6559014" cy="6858000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0FBD6D4-2CC8-E2DD-A1C1-171907057E05}"/>
              </a:ext>
            </a:extLst>
          </p:cNvPr>
          <p:cNvSpPr/>
          <p:nvPr/>
        </p:nvSpPr>
        <p:spPr>
          <a:xfrm>
            <a:off x="8522208" y="3633215"/>
            <a:ext cx="633984" cy="3076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E24A45B-991B-3FA9-6F1C-C19C7892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3966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ข้อควรพิจารณาสำหรับ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C7B545-CC08-76BC-77AF-A089FAE15834}"/>
              </a:ext>
            </a:extLst>
          </p:cNvPr>
          <p:cNvSpPr txBox="1">
            <a:spLocks/>
          </p:cNvSpPr>
          <p:nvPr/>
        </p:nvSpPr>
        <p:spPr bwMode="gray">
          <a:xfrm>
            <a:off x="613340" y="2397217"/>
            <a:ext cx="11154224" cy="4306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914400" indent="-914400">
              <a:buFont typeface="+mj-lt"/>
              <a:buAutoNum type="arabicPeriod"/>
            </a:pPr>
            <a:r>
              <a:rPr lang="en-US" sz="5400" dirty="0">
                <a:solidFill>
                  <a:schemeClr val="tx1"/>
                </a:solidFill>
                <a:cs typeface="+mn-cs"/>
              </a:rPr>
              <a:t>SJR </a:t>
            </a:r>
            <a:r>
              <a:rPr lang="th-TH" sz="5400" dirty="0">
                <a:solidFill>
                  <a:schemeClr val="tx1"/>
                </a:solidFill>
                <a:cs typeface="+mn-cs"/>
              </a:rPr>
              <a:t>ส่วนใหญ่จะอัพเดตช้ากว่า </a:t>
            </a:r>
            <a:r>
              <a:rPr lang="en-US" sz="5400" dirty="0">
                <a:solidFill>
                  <a:schemeClr val="tx1"/>
                </a:solidFill>
                <a:cs typeface="+mn-cs"/>
              </a:rPr>
              <a:t>Scopus </a:t>
            </a:r>
            <a:r>
              <a:rPr lang="th-TH" sz="5400" dirty="0">
                <a:solidFill>
                  <a:schemeClr val="tx1"/>
                </a:solidFill>
                <a:cs typeface="+mn-cs"/>
              </a:rPr>
              <a:t>ประมาณ 3 ปี</a:t>
            </a:r>
          </a:p>
          <a:p>
            <a:pPr marL="914400" indent="-914400">
              <a:buFont typeface="+mj-lt"/>
              <a:buAutoNum type="arabicPeriod"/>
            </a:pPr>
            <a:r>
              <a:rPr lang="th-TH" sz="5400" dirty="0">
                <a:solidFill>
                  <a:schemeClr val="tx1"/>
                </a:solidFill>
                <a:cs typeface="+mn-cs"/>
              </a:rPr>
              <a:t>ฐานข้อมูล </a:t>
            </a:r>
            <a:r>
              <a:rPr lang="en-US" sz="5400" dirty="0">
                <a:solidFill>
                  <a:schemeClr val="tx1"/>
                </a:solidFill>
                <a:cs typeface="+mn-cs"/>
              </a:rPr>
              <a:t>SJR </a:t>
            </a:r>
            <a:r>
              <a:rPr lang="th-TH" sz="5400" dirty="0">
                <a:solidFill>
                  <a:schemeClr val="tx1"/>
                </a:solidFill>
                <a:cs typeface="+mn-cs"/>
              </a:rPr>
              <a:t>ไม่จำเป็นต้องตรงกับ </a:t>
            </a:r>
            <a:r>
              <a:rPr lang="en-US" sz="5400" dirty="0">
                <a:solidFill>
                  <a:schemeClr val="tx1"/>
                </a:solidFill>
                <a:cs typeface="+mn-cs"/>
              </a:rPr>
              <a:t>Scopus</a:t>
            </a:r>
          </a:p>
          <a:p>
            <a:pPr marL="914400" indent="-914400">
              <a:buFont typeface="+mj-lt"/>
              <a:buAutoNum type="arabicPeriod"/>
            </a:pPr>
            <a:r>
              <a:rPr lang="th-TH" sz="5400" dirty="0">
                <a:solidFill>
                  <a:schemeClr val="tx1"/>
                </a:solidFill>
                <a:cs typeface="+mn-cs"/>
              </a:rPr>
              <a:t>ควรพิจารณาเกณฑ์ของผู้ให้ทุน/ผู้ประเมินให้ละเอียดก่อนส่งตีพิมพ์</a:t>
            </a:r>
            <a:r>
              <a:rPr lang="en-US" sz="5400" dirty="0">
                <a:solidFill>
                  <a:schemeClr val="tx1"/>
                </a:solidFill>
                <a:cs typeface="+mn-cs"/>
              </a:rPr>
              <a:t>  </a:t>
            </a:r>
            <a:endParaRPr lang="en-IN" sz="54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96DF7AF2-E613-38EE-148B-ED3B8E99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516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ข้อควรพิจารณาสำหรับ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8351520" y="6550223"/>
            <a:ext cx="40032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https://www.scimagojr.com/aboutus.php</a:t>
            </a:r>
            <a:endParaRPr lang="th-TH" sz="1400" dirty="0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4E0B561-3DD9-5EC1-4722-FCF0FD9AC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60" y="2949776"/>
            <a:ext cx="11716322" cy="3008762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9" name="Oval 13">
            <a:extLst>
              <a:ext uri="{FF2B5EF4-FFF2-40B4-BE49-F238E27FC236}">
                <a16:creationId xmlns:a16="http://schemas.microsoft.com/office/drawing/2014/main" id="{7A6C8C8F-69F8-D731-8EDF-3FFAF28AD7DA}"/>
              </a:ext>
            </a:extLst>
          </p:cNvPr>
          <p:cNvSpPr/>
          <p:nvPr/>
        </p:nvSpPr>
        <p:spPr>
          <a:xfrm>
            <a:off x="5864352" y="4315968"/>
            <a:ext cx="1024128" cy="6339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D3FCC67-88E5-12DC-87D4-27511AE94939}"/>
              </a:ext>
            </a:extLst>
          </p:cNvPr>
          <p:cNvSpPr txBox="1">
            <a:spLocks/>
          </p:cNvSpPr>
          <p:nvPr/>
        </p:nvSpPr>
        <p:spPr bwMode="gray">
          <a:xfrm>
            <a:off x="3374248" y="2531647"/>
            <a:ext cx="8135000" cy="877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5400" dirty="0">
                <a:solidFill>
                  <a:schemeClr val="tx1"/>
                </a:solidFill>
                <a:cs typeface="+mn-cs"/>
              </a:rPr>
              <a:t>ถามให้ชัดว่าฐาน </a:t>
            </a:r>
            <a:r>
              <a:rPr lang="en-US" sz="5400" dirty="0">
                <a:solidFill>
                  <a:schemeClr val="tx1"/>
                </a:solidFill>
                <a:cs typeface="+mn-cs"/>
              </a:rPr>
              <a:t>SJR </a:t>
            </a:r>
            <a:r>
              <a:rPr lang="th-TH" sz="5400" dirty="0">
                <a:solidFill>
                  <a:schemeClr val="tx1"/>
                </a:solidFill>
                <a:cs typeface="+mn-cs"/>
              </a:rPr>
              <a:t>หรือ </a:t>
            </a:r>
            <a:r>
              <a:rPr lang="en-US" sz="5400" dirty="0">
                <a:solidFill>
                  <a:schemeClr val="tx1"/>
                </a:solidFill>
                <a:cs typeface="+mn-cs"/>
              </a:rPr>
              <a:t>Scopus </a:t>
            </a:r>
            <a:endParaRPr lang="en-IN" sz="5400" dirty="0">
              <a:solidFill>
                <a:schemeClr val="tx1"/>
              </a:solidFill>
              <a:cs typeface="+mn-cs"/>
            </a:endParaRPr>
          </a:p>
        </p:txBody>
      </p:sp>
      <p:cxnSp>
        <p:nvCxnSpPr>
          <p:cNvPr id="7" name="ลูกศรเชื่อมต่อแบบตรง 6">
            <a:extLst>
              <a:ext uri="{FF2B5EF4-FFF2-40B4-BE49-F238E27FC236}">
                <a16:creationId xmlns:a16="http://schemas.microsoft.com/office/drawing/2014/main" id="{19240658-3455-18EF-DFA1-262C38A6D192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5986272" y="3429000"/>
            <a:ext cx="390144" cy="8869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ตัวแทนหมายเลขสไลด์ 11">
            <a:extLst>
              <a:ext uri="{FF2B5EF4-FFF2-40B4-BE49-F238E27FC236}">
                <a16:creationId xmlns:a16="http://schemas.microsoft.com/office/drawing/2014/main" id="{D5F7F1E8-320D-062D-87B6-2B209E8E5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602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F4CB376-F7D6-23EB-A05B-367B6CE24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611" y="1605175"/>
            <a:ext cx="6990778" cy="5252825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1458724" y="526736"/>
            <a:ext cx="890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dirty="0">
                <a:solidFill>
                  <a:schemeClr val="bg1"/>
                </a:solidFill>
              </a:rPr>
              <a:t>หลักเกณฑ์และวิธีการพิจารณาแต่งตั้งบุคคลให้ดำรงตำแหน่งผู้ช่วยศาสตราจารย์ รองศาสตราจารย์ และศาสตราจารย์ พ.ศ. ๒๕๖๑</a:t>
            </a:r>
          </a:p>
        </p:txBody>
      </p:sp>
      <p:sp>
        <p:nvSpPr>
          <p:cNvPr id="8" name="ตัวแทนหมายเลขสไลด์ 7">
            <a:extLst>
              <a:ext uri="{FF2B5EF4-FFF2-40B4-BE49-F238E27FC236}">
                <a16:creationId xmlns:a16="http://schemas.microsoft.com/office/drawing/2014/main" id="{79C57F68-59AF-9089-90F2-CEC15AA7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422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1458724" y="526736"/>
            <a:ext cx="890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dirty="0">
                <a:solidFill>
                  <a:schemeClr val="bg1"/>
                </a:solidFill>
              </a:rPr>
              <a:t>หลักเกณฑ์และวิธีการพิจารณาแต่งตั้งบุคคลให้ดำรงตำแหน่งผู้ช่วยศาสตราจารย์ รองศาสตราจารย์ และศาสตราจารย์ พ.ศ. ๒๕๖๔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9C0F8F3-BACD-8239-E1A8-485DD2007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543" y="1660301"/>
            <a:ext cx="7134225" cy="5400675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70B566A-013D-5FE2-B01E-CEBF162BA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138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708726"/>
              </p:ext>
            </p:extLst>
          </p:nvPr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955D19D-E2C7-5A1E-B708-E37101A89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736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คืออะไร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F1BC72F-9D75-D65F-8557-1B2563AE6E63}"/>
              </a:ext>
            </a:extLst>
          </p:cNvPr>
          <p:cNvSpPr/>
          <p:nvPr/>
        </p:nvSpPr>
        <p:spPr>
          <a:xfrm>
            <a:off x="636397" y="2361450"/>
            <a:ext cx="2896576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kern="1200" dirty="0"/>
              <a:t>Q = Quartiles</a:t>
            </a:r>
            <a:endParaRPr lang="en-IN" sz="3200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189543-3192-66A9-9F08-BB39456FD342}"/>
              </a:ext>
            </a:extLst>
          </p:cNvPr>
          <p:cNvSpPr/>
          <p:nvPr/>
        </p:nvSpPr>
        <p:spPr>
          <a:xfrm>
            <a:off x="2246712" y="3793268"/>
            <a:ext cx="8289672" cy="905349"/>
          </a:xfrm>
          <a:custGeom>
            <a:avLst/>
            <a:gdLst>
              <a:gd name="connsiteX0" fmla="*/ 0 w 1508916"/>
              <a:gd name="connsiteY0" fmla="*/ 90535 h 905349"/>
              <a:gd name="connsiteX1" fmla="*/ 90535 w 1508916"/>
              <a:gd name="connsiteY1" fmla="*/ 0 h 905349"/>
              <a:gd name="connsiteX2" fmla="*/ 1418381 w 1508916"/>
              <a:gd name="connsiteY2" fmla="*/ 0 h 905349"/>
              <a:gd name="connsiteX3" fmla="*/ 1508916 w 1508916"/>
              <a:gd name="connsiteY3" fmla="*/ 90535 h 905349"/>
              <a:gd name="connsiteX4" fmla="*/ 1508916 w 1508916"/>
              <a:gd name="connsiteY4" fmla="*/ 814814 h 905349"/>
              <a:gd name="connsiteX5" fmla="*/ 1418381 w 1508916"/>
              <a:gd name="connsiteY5" fmla="*/ 905349 h 905349"/>
              <a:gd name="connsiteX6" fmla="*/ 90535 w 1508916"/>
              <a:gd name="connsiteY6" fmla="*/ 905349 h 905349"/>
              <a:gd name="connsiteX7" fmla="*/ 0 w 1508916"/>
              <a:gd name="connsiteY7" fmla="*/ 814814 h 905349"/>
              <a:gd name="connsiteX8" fmla="*/ 0 w 1508916"/>
              <a:gd name="connsiteY8" fmla="*/ 90535 h 90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916" h="905349">
                <a:moveTo>
                  <a:pt x="0" y="90535"/>
                </a:moveTo>
                <a:cubicBezTo>
                  <a:pt x="0" y="40534"/>
                  <a:pt x="40534" y="0"/>
                  <a:pt x="90535" y="0"/>
                </a:cubicBezTo>
                <a:lnTo>
                  <a:pt x="1418381" y="0"/>
                </a:lnTo>
                <a:cubicBezTo>
                  <a:pt x="1468382" y="0"/>
                  <a:pt x="1508916" y="40534"/>
                  <a:pt x="1508916" y="90535"/>
                </a:cubicBezTo>
                <a:lnTo>
                  <a:pt x="1508916" y="814814"/>
                </a:lnTo>
                <a:cubicBezTo>
                  <a:pt x="1508916" y="864815"/>
                  <a:pt x="1468382" y="905349"/>
                  <a:pt x="1418381" y="905349"/>
                </a:cubicBezTo>
                <a:lnTo>
                  <a:pt x="90535" y="905349"/>
                </a:lnTo>
                <a:cubicBezTo>
                  <a:pt x="40534" y="905349"/>
                  <a:pt x="0" y="864815"/>
                  <a:pt x="0" y="814814"/>
                </a:cubicBezTo>
                <a:lnTo>
                  <a:pt x="0" y="9053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527" tIns="106527" rIns="106527" bIns="106527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3200" kern="12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71FED7-BE85-EE4E-89C7-B9B55D5F6D02}"/>
              </a:ext>
            </a:extLst>
          </p:cNvPr>
          <p:cNvSpPr txBox="1">
            <a:spLocks/>
          </p:cNvSpPr>
          <p:nvPr/>
        </p:nvSpPr>
        <p:spPr bwMode="gray">
          <a:xfrm>
            <a:off x="4221952" y="2361450"/>
            <a:ext cx="4595906" cy="1195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สมมติว่ามีวารสาร 100 ฉบับในสาขาสาธารณสุขศาสตร์ 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FEDB3DE-CA25-6CFF-A972-9BC113CC8E42}"/>
              </a:ext>
            </a:extLst>
          </p:cNvPr>
          <p:cNvCxnSpPr/>
          <p:nvPr/>
        </p:nvCxnSpPr>
        <p:spPr>
          <a:xfrm>
            <a:off x="6391547" y="3518578"/>
            <a:ext cx="0" cy="14547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328857-92FA-7624-8006-A520BD765599}"/>
              </a:ext>
            </a:extLst>
          </p:cNvPr>
          <p:cNvCxnSpPr/>
          <p:nvPr/>
        </p:nvCxnSpPr>
        <p:spPr>
          <a:xfrm>
            <a:off x="8435092" y="3518577"/>
            <a:ext cx="0" cy="14547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5DADA5-EDE0-9984-53BC-8CFD3559AFDF}"/>
              </a:ext>
            </a:extLst>
          </p:cNvPr>
          <p:cNvCxnSpPr/>
          <p:nvPr/>
        </p:nvCxnSpPr>
        <p:spPr>
          <a:xfrm>
            <a:off x="4372247" y="3518577"/>
            <a:ext cx="0" cy="14547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A0F581C7-BB55-9D0A-3E5B-6A98483B4817}"/>
              </a:ext>
            </a:extLst>
          </p:cNvPr>
          <p:cNvSpPr txBox="1">
            <a:spLocks/>
          </p:cNvSpPr>
          <p:nvPr/>
        </p:nvSpPr>
        <p:spPr bwMode="gray">
          <a:xfrm>
            <a:off x="4875771" y="3952512"/>
            <a:ext cx="1136529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51-75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0D5C1C4-C896-C86C-87CE-4982D302E55D}"/>
              </a:ext>
            </a:extLst>
          </p:cNvPr>
          <p:cNvSpPr txBox="1">
            <a:spLocks/>
          </p:cNvSpPr>
          <p:nvPr/>
        </p:nvSpPr>
        <p:spPr bwMode="gray">
          <a:xfrm>
            <a:off x="2823045" y="3952512"/>
            <a:ext cx="1136529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76-100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1E89667-8FE8-F8A8-37C4-864A6129F628}"/>
              </a:ext>
            </a:extLst>
          </p:cNvPr>
          <p:cNvSpPr txBox="1">
            <a:spLocks/>
          </p:cNvSpPr>
          <p:nvPr/>
        </p:nvSpPr>
        <p:spPr bwMode="gray">
          <a:xfrm>
            <a:off x="6845055" y="3948523"/>
            <a:ext cx="1136529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26-50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3696F18-622A-FAC0-DCD4-64CC4CCDA264}"/>
              </a:ext>
            </a:extLst>
          </p:cNvPr>
          <p:cNvSpPr txBox="1">
            <a:spLocks/>
          </p:cNvSpPr>
          <p:nvPr/>
        </p:nvSpPr>
        <p:spPr bwMode="gray">
          <a:xfrm>
            <a:off x="8973822" y="3948523"/>
            <a:ext cx="1136529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  <a:cs typeface="+mn-cs"/>
              </a:rPr>
              <a:t>1-25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1098D53-7209-AA3E-C9C7-CB0EC1953A47}"/>
              </a:ext>
            </a:extLst>
          </p:cNvPr>
          <p:cNvSpPr txBox="1">
            <a:spLocks/>
          </p:cNvSpPr>
          <p:nvPr/>
        </p:nvSpPr>
        <p:spPr bwMode="gray">
          <a:xfrm>
            <a:off x="91192" y="3976780"/>
            <a:ext cx="1937308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cs typeface="+mn-cs"/>
              </a:rPr>
              <a:t>Percentile </a:t>
            </a:r>
            <a:r>
              <a:rPr lang="th-TH" sz="2400" b="1" dirty="0">
                <a:solidFill>
                  <a:schemeClr val="tx1"/>
                </a:solidFill>
                <a:cs typeface="+mn-cs"/>
              </a:rPr>
              <a:t>ที่</a:t>
            </a:r>
            <a:endParaRPr lang="en-IN" sz="24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0E4DF05-1D63-8A80-5294-504D61E45BB1}"/>
              </a:ext>
            </a:extLst>
          </p:cNvPr>
          <p:cNvSpPr txBox="1">
            <a:spLocks/>
          </p:cNvSpPr>
          <p:nvPr/>
        </p:nvSpPr>
        <p:spPr bwMode="gray">
          <a:xfrm>
            <a:off x="239916" y="4966084"/>
            <a:ext cx="1675208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cs typeface="+mn-cs"/>
              </a:rPr>
              <a:t>Quartile </a:t>
            </a:r>
            <a:r>
              <a:rPr lang="th-TH" sz="2400" b="1" dirty="0">
                <a:solidFill>
                  <a:schemeClr val="tx1"/>
                </a:solidFill>
                <a:cs typeface="+mn-cs"/>
              </a:rPr>
              <a:t>ที่</a:t>
            </a:r>
            <a:endParaRPr lang="en-IN" sz="24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7932E76-D559-C538-3604-26970D352491}"/>
              </a:ext>
            </a:extLst>
          </p:cNvPr>
          <p:cNvSpPr txBox="1">
            <a:spLocks/>
          </p:cNvSpPr>
          <p:nvPr/>
        </p:nvSpPr>
        <p:spPr bwMode="gray">
          <a:xfrm>
            <a:off x="2697037" y="4888263"/>
            <a:ext cx="1448456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cs typeface="+mn-cs"/>
              </a:rPr>
              <a:t>1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C368AC62-140F-89AD-BA69-E0C1684A042F}"/>
              </a:ext>
            </a:extLst>
          </p:cNvPr>
          <p:cNvSpPr txBox="1">
            <a:spLocks/>
          </p:cNvSpPr>
          <p:nvPr/>
        </p:nvSpPr>
        <p:spPr bwMode="gray">
          <a:xfrm>
            <a:off x="4716337" y="4888262"/>
            <a:ext cx="1448456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cs typeface="+mn-cs"/>
              </a:rPr>
              <a:t>2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23ED3B72-0549-3DAA-9D97-7BC78B9787D7}"/>
              </a:ext>
            </a:extLst>
          </p:cNvPr>
          <p:cNvSpPr txBox="1">
            <a:spLocks/>
          </p:cNvSpPr>
          <p:nvPr/>
        </p:nvSpPr>
        <p:spPr bwMode="gray">
          <a:xfrm>
            <a:off x="6735637" y="4888261"/>
            <a:ext cx="1448456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cs typeface="+mn-cs"/>
              </a:rPr>
              <a:t>3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A498BEAA-D68A-5B3D-3E90-3F1DDD88293A}"/>
              </a:ext>
            </a:extLst>
          </p:cNvPr>
          <p:cNvSpPr txBox="1">
            <a:spLocks/>
          </p:cNvSpPr>
          <p:nvPr/>
        </p:nvSpPr>
        <p:spPr bwMode="gray">
          <a:xfrm>
            <a:off x="8817858" y="4888260"/>
            <a:ext cx="1448456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cs typeface="+mn-cs"/>
              </a:rPr>
              <a:t>4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01ADF954-3476-6DF6-EC5F-29B554AC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2988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การจัดอันดับวารสาร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8204814" y="6536862"/>
            <a:ext cx="39173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https://www.cwts.nl/blog?article=n-q2y254</a:t>
            </a:r>
            <a:endParaRPr lang="th-TH" sz="1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71FED7-BE85-EE4E-89C7-B9B55D5F6D02}"/>
              </a:ext>
            </a:extLst>
          </p:cNvPr>
          <p:cNvSpPr txBox="1">
            <a:spLocks/>
          </p:cNvSpPr>
          <p:nvPr/>
        </p:nvSpPr>
        <p:spPr bwMode="gray">
          <a:xfrm>
            <a:off x="180873" y="2362499"/>
            <a:ext cx="2458418" cy="1195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 err="1">
                <a:solidFill>
                  <a:schemeClr val="tx1"/>
                </a:solidFill>
                <a:cs typeface="+mn-cs"/>
              </a:rPr>
              <a:t>CiteScore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425277-5FAF-1247-4855-981B90257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559" y="3338671"/>
            <a:ext cx="8122941" cy="268959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BC7E53E0-83D8-9BF6-3FE0-612F4B367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415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4D7A90D-990F-8FF6-F8C0-46C50B749B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364"/>
          <a:stretch/>
        </p:blipFill>
        <p:spPr>
          <a:xfrm>
            <a:off x="66601" y="2150918"/>
            <a:ext cx="12058797" cy="4707082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10073010" y="2242587"/>
            <a:ext cx="681582" cy="301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2C608080-AFF7-F0AF-BA0A-DEC8E2B24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60666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872CEC-CF8A-ED8B-EB4D-977F08784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2716235"/>
            <a:ext cx="11944350" cy="3343275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755156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 </a:t>
            </a:r>
            <a:r>
              <a:rPr lang="th-TH" sz="6000" dirty="0">
                <a:cs typeface="+mn-cs"/>
              </a:rPr>
              <a:t>จากสาขาวิจัย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1565983" y="4437539"/>
            <a:ext cx="681582" cy="301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0F2497C9-CEDE-CEF9-39D4-C3F786B5F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5315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C2F5C2-A2C3-1DCE-3155-736A0080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" y="2674793"/>
            <a:ext cx="12030075" cy="3295650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3186964" y="3990109"/>
            <a:ext cx="1083699" cy="3325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EA17CAD-C5CD-941D-A3FD-696A78965D8B}"/>
              </a:ext>
            </a:extLst>
          </p:cNvPr>
          <p:cNvSpPr/>
          <p:nvPr/>
        </p:nvSpPr>
        <p:spPr>
          <a:xfrm>
            <a:off x="3588746" y="4723239"/>
            <a:ext cx="3352381" cy="3325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8A19B0-9252-EA5D-712A-373AC0A547A0}"/>
              </a:ext>
            </a:extLst>
          </p:cNvPr>
          <p:cNvSpPr/>
          <p:nvPr/>
        </p:nvSpPr>
        <p:spPr>
          <a:xfrm>
            <a:off x="6941128" y="5205845"/>
            <a:ext cx="540328" cy="4296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0DA6A1A8-BD3C-57FA-678D-DBAFDCD13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512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23FA2A-B3A0-3783-326D-0E6143758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08" t="46818" r="7075"/>
          <a:stretch/>
        </p:blipFill>
        <p:spPr>
          <a:xfrm>
            <a:off x="1095022" y="2550018"/>
            <a:ext cx="10137422" cy="3647209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4181237" y="3948629"/>
            <a:ext cx="1544154" cy="3325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4C44DB-2526-E95A-5F50-3B7233234821}"/>
              </a:ext>
            </a:extLst>
          </p:cNvPr>
          <p:cNvSpPr txBox="1">
            <a:spLocks/>
          </p:cNvSpPr>
          <p:nvPr/>
        </p:nvSpPr>
        <p:spPr bwMode="gray">
          <a:xfrm>
            <a:off x="8491993" y="4281138"/>
            <a:ext cx="2446940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cs typeface="+mn-cs"/>
              </a:rPr>
              <a:t>76-100 = Q1 </a:t>
            </a:r>
            <a:endParaRPr lang="en-IN" sz="24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9" name="Oval 28">
            <a:extLst>
              <a:ext uri="{FF2B5EF4-FFF2-40B4-BE49-F238E27FC236}">
                <a16:creationId xmlns:a16="http://schemas.microsoft.com/office/drawing/2014/main" id="{576DFDEE-52BF-F16C-B16A-8857AA42E87D}"/>
              </a:ext>
            </a:extLst>
          </p:cNvPr>
          <p:cNvSpPr/>
          <p:nvPr/>
        </p:nvSpPr>
        <p:spPr>
          <a:xfrm>
            <a:off x="7247466" y="3948629"/>
            <a:ext cx="1244527" cy="10636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D6888EB8-D2D7-DCAB-3BD2-F06E957CD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549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FE192D-F423-2BC3-11F6-B2E5F1C52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1146"/>
            <a:ext cx="12192000" cy="3806633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2362828" y="4038207"/>
            <a:ext cx="1544154" cy="3325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8F63CC2-DA7D-0E72-6A4D-389BFEBBB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1589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FE192D-F423-2BC3-11F6-B2E5F1C52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1146"/>
            <a:ext cx="12192000" cy="3806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4644736" y="5607234"/>
            <a:ext cx="1018309" cy="3325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9D801878-1F6F-0064-54FF-2F0003A71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7006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5E61DB-D716-4563-F3EF-DD04F1F4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65" y="1712890"/>
            <a:ext cx="9361669" cy="50588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</a:t>
            </a:r>
            <a:endParaRPr lang="en-IN" sz="6000" dirty="0"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3730336" y="4583829"/>
            <a:ext cx="602673" cy="3325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8436122" y="646395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EC88AF-18D9-BCB5-21BE-939D44189480}"/>
              </a:ext>
            </a:extLst>
          </p:cNvPr>
          <p:cNvSpPr txBox="1">
            <a:spLocks/>
          </p:cNvSpPr>
          <p:nvPr/>
        </p:nvSpPr>
        <p:spPr bwMode="gray">
          <a:xfrm>
            <a:off x="4958571" y="4452666"/>
            <a:ext cx="2900422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cs typeface="+mn-cs"/>
              </a:rPr>
              <a:t>76-100 = Q1 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0452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B1030C9-1DA9-4755-253B-914772A33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637"/>
          <a:stretch/>
        </p:blipFill>
        <p:spPr>
          <a:xfrm>
            <a:off x="74428" y="2541093"/>
            <a:ext cx="12043144" cy="3823146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626967" y="6550223"/>
            <a:ext cx="2754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8802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DC794797-B739-1094-2572-8EC1AA35EC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5" t="2766" r="872" b="20137"/>
          <a:stretch/>
        </p:blipFill>
        <p:spPr>
          <a:xfrm>
            <a:off x="95690" y="2446177"/>
            <a:ext cx="11989979" cy="375105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626967" y="6550223"/>
            <a:ext cx="2754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4809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FEA2F26-4DF6-179B-1259-2D13FA338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2332136"/>
            <a:ext cx="9534525" cy="4371975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1260057" y="3904757"/>
            <a:ext cx="2952192" cy="3801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626967" y="6550223"/>
            <a:ext cx="2754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93796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93B3ADA-0A0B-AC44-9C3B-34F690D56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436" y="2351862"/>
            <a:ext cx="9927127" cy="4394779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626967" y="6550223"/>
            <a:ext cx="2754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4772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626967" y="6550223"/>
            <a:ext cx="2754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38</a:t>
            </a:fld>
            <a:endParaRPr lang="en-IN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C406DE0-DECE-AD93-F581-6A38462A8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68" y="2793380"/>
            <a:ext cx="10633663" cy="326613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B028E7E-1542-F4FB-495F-3928C7432DD9}"/>
              </a:ext>
            </a:extLst>
          </p:cNvPr>
          <p:cNvSpPr txBox="1">
            <a:spLocks/>
          </p:cNvSpPr>
          <p:nvPr/>
        </p:nvSpPr>
        <p:spPr bwMode="gray">
          <a:xfrm>
            <a:off x="10051899" y="2198547"/>
            <a:ext cx="719740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cs typeface="+mn-cs"/>
              </a:rPr>
              <a:t>Q1 </a:t>
            </a:r>
            <a:endParaRPr lang="en-IN" sz="2400" b="1" dirty="0">
              <a:solidFill>
                <a:schemeClr val="tx1"/>
              </a:solidFill>
              <a:cs typeface="+mn-cs"/>
            </a:endParaRPr>
          </a:p>
        </p:txBody>
      </p:sp>
      <p:cxnSp>
        <p:nvCxnSpPr>
          <p:cNvPr id="8" name="ลูกศรเชื่อมต่อแบบตรง 7">
            <a:extLst>
              <a:ext uri="{FF2B5EF4-FFF2-40B4-BE49-F238E27FC236}">
                <a16:creationId xmlns:a16="http://schemas.microsoft.com/office/drawing/2014/main" id="{82024FED-A018-E423-2050-9BD46CBA224D}"/>
              </a:ext>
            </a:extLst>
          </p:cNvPr>
          <p:cNvCxnSpPr/>
          <p:nvPr/>
        </p:nvCxnSpPr>
        <p:spPr>
          <a:xfrm>
            <a:off x="10352540" y="2793380"/>
            <a:ext cx="0" cy="7964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25B1E5FD-2DEA-772D-57C3-5A8F5BAF91B8}"/>
              </a:ext>
            </a:extLst>
          </p:cNvPr>
          <p:cNvSpPr txBox="1">
            <a:spLocks/>
          </p:cNvSpPr>
          <p:nvPr/>
        </p:nvSpPr>
        <p:spPr bwMode="gray">
          <a:xfrm>
            <a:off x="9443760" y="2198546"/>
            <a:ext cx="719740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cs typeface="+mn-cs"/>
              </a:rPr>
              <a:t>Q2 </a:t>
            </a:r>
            <a:endParaRPr lang="en-IN" sz="2400" b="1" dirty="0">
              <a:solidFill>
                <a:schemeClr val="tx1"/>
              </a:solidFill>
              <a:cs typeface="+mn-cs"/>
            </a:endParaRPr>
          </a:p>
        </p:txBody>
      </p:sp>
      <p:cxnSp>
        <p:nvCxnSpPr>
          <p:cNvPr id="14" name="ลูกศรเชื่อมต่อแบบตรง 13">
            <a:extLst>
              <a:ext uri="{FF2B5EF4-FFF2-40B4-BE49-F238E27FC236}">
                <a16:creationId xmlns:a16="http://schemas.microsoft.com/office/drawing/2014/main" id="{C62D5CC0-2BB6-510A-A481-94DD953893BD}"/>
              </a:ext>
            </a:extLst>
          </p:cNvPr>
          <p:cNvCxnSpPr/>
          <p:nvPr/>
        </p:nvCxnSpPr>
        <p:spPr>
          <a:xfrm>
            <a:off x="9803630" y="2793380"/>
            <a:ext cx="0" cy="7964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25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SJR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626967" y="6550223"/>
            <a:ext cx="2754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https://www.scimagojr.com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39</a:t>
            </a:fld>
            <a:endParaRPr lang="en-IN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05C891DC-1361-71CC-34C5-86B985420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654" y="2861112"/>
            <a:ext cx="5804692" cy="303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3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660773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ISI: </a:t>
            </a:r>
            <a:r>
              <a:rPr lang="th-TH" sz="6000" dirty="0">
                <a:cs typeface="+mn-cs"/>
              </a:rPr>
              <a:t>มหาวิทยาลัยต้องเป็นสมาชิก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5386193" y="6550223"/>
            <a:ext cx="69953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https://clarivate.com/webofsciencegroup/solutions/journal-citation-reports/</a:t>
            </a:r>
            <a:endParaRPr lang="th-TH" sz="1400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F789A74-EFF5-5C3C-DAC2-E564D32D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40</a:t>
            </a:fld>
            <a:endParaRPr lang="en-IN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CA9DCC4-7AD2-2C78-A909-A90446C5B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41663"/>
            <a:ext cx="12192000" cy="4437346"/>
          </a:xfrm>
          <a:prstGeom prst="rect">
            <a:avLst/>
          </a:prstGeom>
        </p:spPr>
      </p:pic>
      <p:sp>
        <p:nvSpPr>
          <p:cNvPr id="10" name="Oval 28">
            <a:extLst>
              <a:ext uri="{FF2B5EF4-FFF2-40B4-BE49-F238E27FC236}">
                <a16:creationId xmlns:a16="http://schemas.microsoft.com/office/drawing/2014/main" id="{7B179E0B-53FD-AA1E-C602-BE24462706D5}"/>
              </a:ext>
            </a:extLst>
          </p:cNvPr>
          <p:cNvSpPr/>
          <p:nvPr/>
        </p:nvSpPr>
        <p:spPr>
          <a:xfrm>
            <a:off x="10809962" y="1964142"/>
            <a:ext cx="1018674" cy="2654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813977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/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Quartiles (Q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)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EA59200B-ED88-2CAE-1929-BF6266BE4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4888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AD7BD63-2473-0D28-2456-DFDE28E94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" y="2413095"/>
            <a:ext cx="12021312" cy="4266631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770501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 </a:t>
            </a:r>
            <a:r>
              <a:rPr lang="th-TH" sz="6000" dirty="0">
                <a:cs typeface="+mn-cs"/>
              </a:rPr>
              <a:t>จาก</a:t>
            </a:r>
          </a:p>
          <a:p>
            <a:pPr algn="ctr"/>
            <a:r>
              <a:rPr lang="th-TH" sz="6000" dirty="0">
                <a:cs typeface="+mn-cs"/>
              </a:rPr>
              <a:t>ชื่อวารสาร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797562" y="6432909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473722" y="4961795"/>
            <a:ext cx="681582" cy="301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D718282-1E3F-46BC-C7F2-74AEA197F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57067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75999A4-0307-5EFF-854B-50ADF2F28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2673"/>
            <a:ext cx="12192000" cy="4187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770501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 </a:t>
            </a:r>
            <a:r>
              <a:rPr lang="th-TH" sz="6000" dirty="0">
                <a:cs typeface="+mn-cs"/>
              </a:rPr>
              <a:t>จาก</a:t>
            </a:r>
          </a:p>
          <a:p>
            <a:pPr algn="ctr"/>
            <a:r>
              <a:rPr lang="th-TH" sz="6000" dirty="0">
                <a:cs typeface="+mn-cs"/>
              </a:rPr>
              <a:t>ชื่อวารสาร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2339098" y="4305779"/>
            <a:ext cx="3427718" cy="5466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28">
            <a:extLst>
              <a:ext uri="{FF2B5EF4-FFF2-40B4-BE49-F238E27FC236}">
                <a16:creationId xmlns:a16="http://schemas.microsoft.com/office/drawing/2014/main" id="{90126DA6-C313-A665-8FF9-10FD78307B62}"/>
              </a:ext>
            </a:extLst>
          </p:cNvPr>
          <p:cNvSpPr/>
          <p:nvPr/>
        </p:nvSpPr>
        <p:spPr>
          <a:xfrm>
            <a:off x="6766262" y="4183130"/>
            <a:ext cx="2097322" cy="5466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8E5CBD5-184A-DF33-1199-260E66E48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66938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75999A4-0307-5EFF-854B-50ADF2F28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2673"/>
            <a:ext cx="12192000" cy="4187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2028500" y="770501"/>
            <a:ext cx="813500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000" dirty="0">
                <a:cs typeface="+mn-cs"/>
              </a:rPr>
              <a:t>การเช็ค </a:t>
            </a:r>
            <a:r>
              <a:rPr lang="en-US" sz="6000" dirty="0">
                <a:cs typeface="+mn-cs"/>
              </a:rPr>
              <a:t>Q </a:t>
            </a:r>
            <a:r>
              <a:rPr lang="th-TH" sz="6000" dirty="0">
                <a:cs typeface="+mn-cs"/>
              </a:rPr>
              <a:t>ของ </a:t>
            </a:r>
            <a:r>
              <a:rPr lang="en-US" sz="6000" dirty="0">
                <a:cs typeface="+mn-cs"/>
              </a:rPr>
              <a:t>Scopus </a:t>
            </a:r>
            <a:r>
              <a:rPr lang="th-TH" sz="6000" dirty="0">
                <a:cs typeface="+mn-cs"/>
              </a:rPr>
              <a:t>จาก</a:t>
            </a:r>
          </a:p>
          <a:p>
            <a:pPr algn="ctr"/>
            <a:r>
              <a:rPr lang="th-TH" sz="6000" dirty="0">
                <a:cs typeface="+mn-cs"/>
              </a:rPr>
              <a:t>ชื่อวารสาร</a:t>
            </a:r>
            <a:endParaRPr lang="en-IN" sz="60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2339098" y="4305779"/>
            <a:ext cx="3427718" cy="5466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28">
            <a:extLst>
              <a:ext uri="{FF2B5EF4-FFF2-40B4-BE49-F238E27FC236}">
                <a16:creationId xmlns:a16="http://schemas.microsoft.com/office/drawing/2014/main" id="{90126DA6-C313-A665-8FF9-10FD78307B62}"/>
              </a:ext>
            </a:extLst>
          </p:cNvPr>
          <p:cNvSpPr/>
          <p:nvPr/>
        </p:nvSpPr>
        <p:spPr>
          <a:xfrm>
            <a:off x="6766262" y="4183130"/>
            <a:ext cx="2097322" cy="5466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95EBA76-062E-A1C1-6E1A-623F97E4B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259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3A7417A-A459-9FFF-92C7-572D6B62EA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90" t="20727" r="9632"/>
          <a:stretch/>
        </p:blipFill>
        <p:spPr>
          <a:xfrm>
            <a:off x="497711" y="1455313"/>
            <a:ext cx="11080949" cy="5402687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1818922" y="354785"/>
            <a:ext cx="8554156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การเช็ค </a:t>
            </a:r>
            <a:r>
              <a:rPr lang="en-US" sz="4800" dirty="0">
                <a:cs typeface="+mn-cs"/>
              </a:rPr>
              <a:t>Q </a:t>
            </a:r>
            <a:r>
              <a:rPr lang="th-TH" sz="4800" dirty="0">
                <a:cs typeface="+mn-cs"/>
              </a:rPr>
              <a:t>ของ </a:t>
            </a:r>
            <a:r>
              <a:rPr lang="en-US" sz="4800" dirty="0">
                <a:cs typeface="+mn-cs"/>
              </a:rPr>
              <a:t>Scopus </a:t>
            </a:r>
            <a:r>
              <a:rPr lang="th-TH" sz="4800" dirty="0">
                <a:cs typeface="+mn-cs"/>
              </a:rPr>
              <a:t>จากชื่อวารสาร</a:t>
            </a:r>
            <a:endParaRPr lang="en-IN" sz="48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58522" y="6550223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3814330" y="5129368"/>
            <a:ext cx="2708390" cy="5466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28">
            <a:extLst>
              <a:ext uri="{FF2B5EF4-FFF2-40B4-BE49-F238E27FC236}">
                <a16:creationId xmlns:a16="http://schemas.microsoft.com/office/drawing/2014/main" id="{90126DA6-C313-A665-8FF9-10FD78307B62}"/>
              </a:ext>
            </a:extLst>
          </p:cNvPr>
          <p:cNvSpPr/>
          <p:nvPr/>
        </p:nvSpPr>
        <p:spPr>
          <a:xfrm>
            <a:off x="7449312" y="5231642"/>
            <a:ext cx="1402080" cy="6692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824F63B-265D-8198-B4CA-DECF49BA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25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51BEA54-A2C7-9273-C933-1DAA06E0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44585"/>
            <a:ext cx="11306951" cy="67661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50B7AE17-66A2-E367-4F4E-2EA35CBC697B}"/>
              </a:ext>
            </a:extLst>
          </p:cNvPr>
          <p:cNvSpPr/>
          <p:nvPr/>
        </p:nvSpPr>
        <p:spPr>
          <a:xfrm>
            <a:off x="2046490" y="316991"/>
            <a:ext cx="1586726" cy="402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28">
            <a:extLst>
              <a:ext uri="{FF2B5EF4-FFF2-40B4-BE49-F238E27FC236}">
                <a16:creationId xmlns:a16="http://schemas.microsoft.com/office/drawing/2014/main" id="{90126DA6-C313-A665-8FF9-10FD78307B62}"/>
              </a:ext>
            </a:extLst>
          </p:cNvPr>
          <p:cNvSpPr/>
          <p:nvPr/>
        </p:nvSpPr>
        <p:spPr>
          <a:xfrm>
            <a:off x="2316480" y="5860804"/>
            <a:ext cx="2353055" cy="9971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329970" y="6526579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A2A947E-ADFB-3704-82F2-D83D987BF454}"/>
              </a:ext>
            </a:extLst>
          </p:cNvPr>
          <p:cNvSpPr txBox="1">
            <a:spLocks/>
          </p:cNvSpPr>
          <p:nvPr/>
        </p:nvSpPr>
        <p:spPr bwMode="gray">
          <a:xfrm>
            <a:off x="4669535" y="6061984"/>
            <a:ext cx="2900422" cy="594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cs typeface="+mn-cs"/>
              </a:rPr>
              <a:t>51-75 = Q2 </a:t>
            </a:r>
            <a:endParaRPr lang="en-IN" sz="3200" b="1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508A038-C38B-69DE-C461-9979CA367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fld id="{26F3290A-592F-434D-ABFB-EC83174631B6}" type="slidenum">
              <a:rPr lang="en-IN" smtClean="0"/>
              <a:t>46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04598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/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Quartiles (Q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)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BAE39C61-5366-8123-3313-D5A05C33C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86592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>
            <a:extLst>
              <a:ext uri="{FF2B5EF4-FFF2-40B4-BE49-F238E27FC236}">
                <a16:creationId xmlns:a16="http://schemas.microsoft.com/office/drawing/2014/main" id="{C1930667-F53B-70D1-6D8B-9C6F40969B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852"/>
          <a:stretch/>
        </p:blipFill>
        <p:spPr>
          <a:xfrm>
            <a:off x="66601" y="2376698"/>
            <a:ext cx="12058797" cy="4399305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A60F594-BC55-9213-5B67-1DFBECF31BCA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วิธีการเพิ่มผลงานตีพิมพ์ลงในฐานข้อมูล </a:t>
            </a:r>
            <a:r>
              <a:rPr lang="en-US" sz="4800" dirty="0">
                <a:cs typeface="+mn-cs"/>
              </a:rPr>
              <a:t>Scopus</a:t>
            </a:r>
            <a:endParaRPr lang="en-IN" sz="4800" dirty="0"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797330" y="6468226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52578D5C-0FC1-558D-269B-52732EA7A48C}"/>
              </a:ext>
            </a:extLst>
          </p:cNvPr>
          <p:cNvSpPr/>
          <p:nvPr/>
        </p:nvSpPr>
        <p:spPr>
          <a:xfrm>
            <a:off x="8974667" y="2433949"/>
            <a:ext cx="1151466" cy="4380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92F639DE-C773-4BC3-56F9-4E8B0693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9405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326373B-F017-0605-E2B7-1BDC57ED7D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49"/>
          <a:stretch/>
        </p:blipFill>
        <p:spPr>
          <a:xfrm>
            <a:off x="532682" y="2335963"/>
            <a:ext cx="11126635" cy="4420811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345774" y="6448997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52578D5C-0FC1-558D-269B-52732EA7A48C}"/>
              </a:ext>
            </a:extLst>
          </p:cNvPr>
          <p:cNvSpPr/>
          <p:nvPr/>
        </p:nvSpPr>
        <p:spPr>
          <a:xfrm>
            <a:off x="812801" y="4143023"/>
            <a:ext cx="1230488" cy="581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168022-40E0-CF87-2FF1-D00ECB9EA2E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วิธีการเพิ่มผลงานตีพิมพ์ลงในฐานข้อมูล </a:t>
            </a:r>
            <a:r>
              <a:rPr lang="en-US" sz="4800" dirty="0">
                <a:cs typeface="+mn-cs"/>
              </a:rPr>
              <a:t>Scopus</a:t>
            </a:r>
            <a:endParaRPr lang="en-IN" sz="4800" dirty="0">
              <a:cs typeface="+mn-cs"/>
            </a:endParaRPr>
          </a:p>
        </p:txBody>
      </p:sp>
      <p:sp>
        <p:nvSpPr>
          <p:cNvPr id="12" name="Oval 13">
            <a:extLst>
              <a:ext uri="{FF2B5EF4-FFF2-40B4-BE49-F238E27FC236}">
                <a16:creationId xmlns:a16="http://schemas.microsoft.com/office/drawing/2014/main" id="{BF4A6181-1669-749D-03AE-EACA53A75EEB}"/>
              </a:ext>
            </a:extLst>
          </p:cNvPr>
          <p:cNvSpPr/>
          <p:nvPr/>
        </p:nvSpPr>
        <p:spPr>
          <a:xfrm>
            <a:off x="10114138" y="5170311"/>
            <a:ext cx="1162755" cy="4628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343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BB0C9DC-2427-32EE-7D9E-6ECA578FD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3" y="2325511"/>
            <a:ext cx="10269276" cy="4431263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3613" y="6387790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52578D5C-0FC1-558D-269B-52732EA7A48C}"/>
              </a:ext>
            </a:extLst>
          </p:cNvPr>
          <p:cNvSpPr/>
          <p:nvPr/>
        </p:nvSpPr>
        <p:spPr>
          <a:xfrm>
            <a:off x="1083732" y="4589167"/>
            <a:ext cx="1095023" cy="581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168022-40E0-CF87-2FF1-D00ECB9EA2E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วิธีการเพิ่มผลงานตีพิมพ์ลงในฐานข้อมูล </a:t>
            </a:r>
            <a:r>
              <a:rPr lang="en-US" sz="4800" dirty="0">
                <a:cs typeface="+mn-cs"/>
              </a:rPr>
              <a:t>Scopus</a:t>
            </a:r>
            <a:endParaRPr lang="en-IN" sz="4800" dirty="0">
              <a:cs typeface="+mn-cs"/>
            </a:endParaRPr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4A1F1E8-0D3A-1F44-48DB-191EA21B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94356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38A185E-AE4C-245E-797A-4480CB99F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586" y="0"/>
            <a:ext cx="8046828" cy="6858000"/>
          </a:xfrm>
          <a:prstGeom prst="rect">
            <a:avLst/>
          </a:prstGeom>
        </p:spPr>
      </p:pic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D88EBBD-4852-5B32-AABE-8D99289F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90180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CC20DC7-9BC8-8975-BCB6-3CD82D731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276225"/>
            <a:ext cx="94869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097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7F6B407-64CA-B27C-D227-2096FB451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918" y="0"/>
            <a:ext cx="8198164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4E839A0-D853-9105-1944-6AE0B7BD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23002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4E839A0-D853-9105-1944-6AE0B7BD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54</a:t>
            </a:fld>
            <a:endParaRPr lang="en-IN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164AC56-31F7-1BB0-3DA3-27A4CBE3B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578" y="0"/>
            <a:ext cx="7396843" cy="6858000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E2174EE6-5AF5-C831-59FE-FB7F8C9FBA00}"/>
              </a:ext>
            </a:extLst>
          </p:cNvPr>
          <p:cNvSpPr txBox="1"/>
          <p:nvPr/>
        </p:nvSpPr>
        <p:spPr>
          <a:xfrm>
            <a:off x="6095999" y="1088254"/>
            <a:ext cx="801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</a:t>
            </a:r>
            <a:endParaRPr lang="th-TH" sz="5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D2CC0A0-2EB5-CA5F-8FDE-F1787421A3B2}"/>
              </a:ext>
            </a:extLst>
          </p:cNvPr>
          <p:cNvSpPr txBox="1"/>
          <p:nvPr/>
        </p:nvSpPr>
        <p:spPr>
          <a:xfrm>
            <a:off x="6095998" y="140086"/>
            <a:ext cx="801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</a:t>
            </a:r>
            <a:endParaRPr lang="th-TH" sz="5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FFCF2026-AD78-B4EB-1E48-F52EAF8A55C8}"/>
              </a:ext>
            </a:extLst>
          </p:cNvPr>
          <p:cNvSpPr txBox="1"/>
          <p:nvPr/>
        </p:nvSpPr>
        <p:spPr>
          <a:xfrm>
            <a:off x="6095997" y="3946041"/>
            <a:ext cx="801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</a:t>
            </a:r>
            <a:endParaRPr lang="th-TH" sz="5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328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US" sz="3600" dirty="0"/>
              <a:t>Outline</a:t>
            </a:r>
            <a:endParaRPr lang="en-IN" sz="3600" dirty="0"/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/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Quartiles (Q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)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7735CC51-68A1-7586-B7DE-8D8C0BB96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10142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CAE82EAA-3F79-D8E8-8C6D-1C196A15A7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819"/>
          <a:stretch/>
        </p:blipFill>
        <p:spPr>
          <a:xfrm>
            <a:off x="2520251" y="2696522"/>
            <a:ext cx="9493168" cy="3587263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6168022-40E0-CF87-2FF1-D00ECB9EA2E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การสร้างโปรไฟล์นักวิชาการ และ </a:t>
            </a:r>
            <a:r>
              <a:rPr lang="en-US" sz="4800" dirty="0">
                <a:cs typeface="+mn-cs"/>
              </a:rPr>
              <a:t>H-index </a:t>
            </a:r>
            <a:r>
              <a:rPr lang="th-TH" sz="4800" dirty="0">
                <a:cs typeface="+mn-cs"/>
              </a:rPr>
              <a:t>บน </a:t>
            </a:r>
            <a:r>
              <a:rPr lang="en-US" sz="4800" dirty="0">
                <a:cs typeface="+mn-cs"/>
              </a:rPr>
              <a:t>Google scholar</a:t>
            </a:r>
            <a:endParaRPr lang="en-IN" sz="4800" dirty="0">
              <a:cs typeface="+mn-cs"/>
            </a:endParaRP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56</a:t>
            </a:fld>
            <a:endParaRPr lang="en-IN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389725FB-5F88-5658-3E21-17096678CD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47" t="15591" r="13039" b="16118"/>
          <a:stretch/>
        </p:blipFill>
        <p:spPr>
          <a:xfrm>
            <a:off x="325338" y="3666067"/>
            <a:ext cx="2054578" cy="1865489"/>
          </a:xfrm>
          <a:prstGeom prst="rect">
            <a:avLst/>
          </a:prstGeom>
        </p:spPr>
      </p:pic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1648463E-026D-5103-9DCC-C8F4980B1556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</p:spTree>
    <p:extLst>
      <p:ext uri="{BB962C8B-B14F-4D97-AF65-F5344CB8AC3E}">
        <p14:creationId xmlns:p14="http://schemas.microsoft.com/office/powerpoint/2010/main" val="23837039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57</a:t>
            </a:fld>
            <a:endParaRPr lang="en-IN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EDEB235-F8BF-48FD-C94D-CB8ED5EC6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270" y="84666"/>
            <a:ext cx="6481459" cy="6688667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4CCA18EC-80C5-6674-639A-32859D17469B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</p:spTree>
    <p:extLst>
      <p:ext uri="{BB962C8B-B14F-4D97-AF65-F5344CB8AC3E}">
        <p14:creationId xmlns:p14="http://schemas.microsoft.com/office/powerpoint/2010/main" val="41517528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58</a:t>
            </a:fld>
            <a:endParaRPr lang="en-IN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8E0B82FB-CF43-6945-860D-B73155DAE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1343025"/>
            <a:ext cx="11677650" cy="5514975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C2EFC518-71D3-37E8-79E8-EE828DCAF2EB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</p:spTree>
    <p:extLst>
      <p:ext uri="{BB962C8B-B14F-4D97-AF65-F5344CB8AC3E}">
        <p14:creationId xmlns:p14="http://schemas.microsoft.com/office/powerpoint/2010/main" val="17453263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59</a:t>
            </a:fld>
            <a:endParaRPr lang="en-IN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EC13941-13D2-EC4E-7376-F6023918F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" y="2471561"/>
            <a:ext cx="10563225" cy="3924300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AFADD7-3378-6391-E0B9-2C53725CCBB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การสร้างโปรไฟล์นักวิชาการ และ </a:t>
            </a:r>
            <a:r>
              <a:rPr lang="en-US" sz="4800" dirty="0">
                <a:cs typeface="+mn-cs"/>
              </a:rPr>
              <a:t>H-index </a:t>
            </a:r>
            <a:r>
              <a:rPr lang="th-TH" sz="4800" dirty="0">
                <a:cs typeface="+mn-cs"/>
              </a:rPr>
              <a:t>บน </a:t>
            </a:r>
            <a:r>
              <a:rPr lang="en-US" sz="4800" dirty="0">
                <a:cs typeface="+mn-cs"/>
              </a:rPr>
              <a:t>Google scholar</a:t>
            </a:r>
            <a:endParaRPr lang="en-IN" sz="4800" dirty="0">
              <a:cs typeface="+mn-cs"/>
            </a:endParaRPr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451A2A3C-0B0B-696B-12FD-000A20D8BC12}"/>
              </a:ext>
            </a:extLst>
          </p:cNvPr>
          <p:cNvSpPr/>
          <p:nvPr/>
        </p:nvSpPr>
        <p:spPr>
          <a:xfrm>
            <a:off x="1388533" y="2378754"/>
            <a:ext cx="1230490" cy="6888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4541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60</a:t>
            </a:fld>
            <a:endParaRPr lang="en-IN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C1F0228-8C33-9844-6748-842114240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361686"/>
            <a:ext cx="11785600" cy="4828711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9641BC4-1817-F7D4-F457-CA21DB462A90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F9842207-3386-E613-3A15-3220436F791D}"/>
              </a:ext>
            </a:extLst>
          </p:cNvPr>
          <p:cNvSpPr/>
          <p:nvPr/>
        </p:nvSpPr>
        <p:spPr>
          <a:xfrm>
            <a:off x="8782755" y="2291644"/>
            <a:ext cx="2111023" cy="9708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6C7A58-53E5-4662-F0C6-888BD3E4A971}"/>
              </a:ext>
            </a:extLst>
          </p:cNvPr>
          <p:cNvSpPr txBox="1">
            <a:spLocks/>
          </p:cNvSpPr>
          <p:nvPr/>
        </p:nvSpPr>
        <p:spPr bwMode="gray">
          <a:xfrm>
            <a:off x="1401233" y="295729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ข้อมูลบน </a:t>
            </a:r>
            <a:r>
              <a:rPr lang="en-US" sz="4800" dirty="0">
                <a:cs typeface="+mn-cs"/>
              </a:rPr>
              <a:t>Google scholar</a:t>
            </a:r>
            <a:endParaRPr lang="en-IN" sz="4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1759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55B6DB1-F980-87CE-DB32-9ECF3A371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909" y="2698920"/>
            <a:ext cx="9039225" cy="3181350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61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9641BC4-1817-F7D4-F457-CA21DB462A90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F9842207-3386-E613-3A15-3220436F791D}"/>
              </a:ext>
            </a:extLst>
          </p:cNvPr>
          <p:cNvSpPr/>
          <p:nvPr/>
        </p:nvSpPr>
        <p:spPr>
          <a:xfrm>
            <a:off x="4538838" y="5044892"/>
            <a:ext cx="2810229" cy="9708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6C7A58-53E5-4662-F0C6-888BD3E4A971}"/>
              </a:ext>
            </a:extLst>
          </p:cNvPr>
          <p:cNvSpPr txBox="1">
            <a:spLocks/>
          </p:cNvSpPr>
          <p:nvPr/>
        </p:nvSpPr>
        <p:spPr bwMode="gray">
          <a:xfrm>
            <a:off x="1344435" y="679572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ข้อมูลบน </a:t>
            </a:r>
            <a:r>
              <a:rPr lang="en-US" sz="4800" dirty="0">
                <a:cs typeface="+mn-cs"/>
              </a:rPr>
              <a:t>Google scholar</a:t>
            </a:r>
            <a:endParaRPr lang="en-IN" sz="4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56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BADDA7F-60CE-CD44-AACA-FDF2D6D57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233" y="2364343"/>
            <a:ext cx="9534525" cy="4124325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62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9641BC4-1817-F7D4-F457-CA21DB462A90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F9842207-3386-E613-3A15-3220436F791D}"/>
              </a:ext>
            </a:extLst>
          </p:cNvPr>
          <p:cNvSpPr/>
          <p:nvPr/>
        </p:nvSpPr>
        <p:spPr>
          <a:xfrm>
            <a:off x="2856088" y="5475111"/>
            <a:ext cx="1444979" cy="3725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6C7A58-53E5-4662-F0C6-888BD3E4A971}"/>
              </a:ext>
            </a:extLst>
          </p:cNvPr>
          <p:cNvSpPr txBox="1">
            <a:spLocks/>
          </p:cNvSpPr>
          <p:nvPr/>
        </p:nvSpPr>
        <p:spPr bwMode="gray">
          <a:xfrm>
            <a:off x="1401233" y="295729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การเพิ่มข้อมูลบน </a:t>
            </a:r>
            <a:r>
              <a:rPr lang="en-US" sz="4800" dirty="0">
                <a:cs typeface="+mn-cs"/>
              </a:rPr>
              <a:t>Google scholar</a:t>
            </a:r>
            <a:endParaRPr lang="en-IN" sz="4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5048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52F06A6-89C5-495C-48EA-C1B6C6CB7C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9" t="2040" r="1391" b="3320"/>
          <a:stretch/>
        </p:blipFill>
        <p:spPr>
          <a:xfrm>
            <a:off x="903110" y="1238779"/>
            <a:ext cx="10713157" cy="5498855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63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9641BC4-1817-F7D4-F457-CA21DB462A90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F9842207-3386-E613-3A15-3220436F791D}"/>
              </a:ext>
            </a:extLst>
          </p:cNvPr>
          <p:cNvSpPr/>
          <p:nvPr/>
        </p:nvSpPr>
        <p:spPr>
          <a:xfrm>
            <a:off x="2562578" y="1749777"/>
            <a:ext cx="801511" cy="3725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14B96E-C86C-4AAA-4C02-C1F48B7940F2}"/>
              </a:ext>
            </a:extLst>
          </p:cNvPr>
          <p:cNvSpPr txBox="1">
            <a:spLocks/>
          </p:cNvSpPr>
          <p:nvPr/>
        </p:nvSpPr>
        <p:spPr bwMode="gray">
          <a:xfrm>
            <a:off x="1401233" y="501041"/>
            <a:ext cx="9199034" cy="767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การเพิ่มข้อมูลบน </a:t>
            </a:r>
            <a:r>
              <a:rPr lang="en-US" sz="4800" dirty="0">
                <a:cs typeface="+mn-cs"/>
              </a:rPr>
              <a:t>Google scholar</a:t>
            </a:r>
            <a:endParaRPr lang="en-IN" sz="4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3122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7C622ABE-E4ED-55DA-3F75-56147E1233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006"/>
          <a:stretch/>
        </p:blipFill>
        <p:spPr>
          <a:xfrm>
            <a:off x="1014195" y="1231549"/>
            <a:ext cx="10163610" cy="5718650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64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9641BC4-1817-F7D4-F457-CA21DB462A90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2C15124-5F70-7F2C-E913-C07D0191F672}"/>
              </a:ext>
            </a:extLst>
          </p:cNvPr>
          <p:cNvSpPr txBox="1">
            <a:spLocks/>
          </p:cNvSpPr>
          <p:nvPr/>
        </p:nvSpPr>
        <p:spPr bwMode="gray">
          <a:xfrm>
            <a:off x="1401233" y="501041"/>
            <a:ext cx="9199034" cy="767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การเพิ่มข้อมูลบน </a:t>
            </a:r>
            <a:r>
              <a:rPr lang="en-US" sz="4800" dirty="0">
                <a:cs typeface="+mn-cs"/>
              </a:rPr>
              <a:t>Google scholar</a:t>
            </a:r>
            <a:endParaRPr lang="en-IN" sz="4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4243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65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9641BC4-1817-F7D4-F457-CA21DB462A90}"/>
              </a:ext>
            </a:extLst>
          </p:cNvPr>
          <p:cNvSpPr txBox="1"/>
          <p:nvPr/>
        </p:nvSpPr>
        <p:spPr>
          <a:xfrm>
            <a:off x="8861778" y="6488668"/>
            <a:ext cx="347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https://scholar.google.com/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6C7A58-53E5-4662-F0C6-888BD3E4A971}"/>
              </a:ext>
            </a:extLst>
          </p:cNvPr>
          <p:cNvSpPr txBox="1">
            <a:spLocks/>
          </p:cNvSpPr>
          <p:nvPr/>
        </p:nvSpPr>
        <p:spPr bwMode="gray">
          <a:xfrm>
            <a:off x="2410499" y="1009807"/>
            <a:ext cx="7278402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>
                <a:cs typeface="+mn-cs"/>
              </a:rPr>
              <a:t>H-index = </a:t>
            </a:r>
            <a:r>
              <a:rPr lang="th-TH" sz="4800" dirty="0">
                <a:cs typeface="+mn-cs"/>
              </a:rPr>
              <a:t>จำนวนการอ้างอิงแต่ละผลงานมากกว่าหรือเท่ากับจำนวนผลงาน</a:t>
            </a:r>
            <a:endParaRPr lang="en-US" sz="4800" dirty="0">
              <a:cs typeface="+mn-cs"/>
            </a:endParaRPr>
          </a:p>
          <a:p>
            <a:pPr algn="ctr"/>
            <a:endParaRPr lang="en-IN" sz="4800" dirty="0">
              <a:cs typeface="+mn-cs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5AAAE93-79A5-BDB7-708B-57EB4EB4AC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177"/>
          <a:stretch/>
        </p:blipFill>
        <p:spPr>
          <a:xfrm>
            <a:off x="6049700" y="2441644"/>
            <a:ext cx="6096000" cy="382446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6BD5AF6-FDEF-2D88-E813-910CA78DB3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177"/>
          <a:stretch/>
        </p:blipFill>
        <p:spPr>
          <a:xfrm>
            <a:off x="39915" y="2441644"/>
            <a:ext cx="6096002" cy="382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459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BB0C9DC-2427-32EE-7D9E-6ECA578FD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3" y="2325511"/>
            <a:ext cx="10269276" cy="4431263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Flowchart: Connector 3"/>
          <p:cNvSpPr/>
          <p:nvPr/>
        </p:nvSpPr>
        <p:spPr>
          <a:xfrm>
            <a:off x="927279" y="798490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0" y="669701"/>
            <a:ext cx="1293434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52141F-10DF-A2BF-AABC-F0F04324B66A}"/>
              </a:ext>
            </a:extLst>
          </p:cNvPr>
          <p:cNvSpPr txBox="1"/>
          <p:nvPr/>
        </p:nvSpPr>
        <p:spPr>
          <a:xfrm>
            <a:off x="983613" y="6387790"/>
            <a:ext cx="2496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https://www.scopus.com</a:t>
            </a:r>
            <a:endParaRPr lang="th-TH" sz="1400" dirty="0"/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52578D5C-0FC1-558D-269B-52732EA7A48C}"/>
              </a:ext>
            </a:extLst>
          </p:cNvPr>
          <p:cNvSpPr/>
          <p:nvPr/>
        </p:nvSpPr>
        <p:spPr>
          <a:xfrm>
            <a:off x="1045324" y="5607155"/>
            <a:ext cx="1212454" cy="581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168022-40E0-CF87-2FF1-D00ECB9EA2E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>
                <a:cs typeface="+mn-cs"/>
              </a:rPr>
              <a:t>Scopus H-index</a:t>
            </a:r>
            <a:endParaRPr lang="en-IN" sz="4800" dirty="0">
              <a:cs typeface="+mn-cs"/>
            </a:endParaRPr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4A1F1E8-0D3A-1F44-48DB-191EA21B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6345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67</a:t>
            </a:fld>
            <a:endParaRPr lang="en-I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6C7A58-53E5-4662-F0C6-888BD3E4A971}"/>
              </a:ext>
            </a:extLst>
          </p:cNvPr>
          <p:cNvSpPr txBox="1">
            <a:spLocks/>
          </p:cNvSpPr>
          <p:nvPr/>
        </p:nvSpPr>
        <p:spPr bwMode="gray">
          <a:xfrm>
            <a:off x="2410499" y="1009807"/>
            <a:ext cx="7278402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ความสำคัญของ </a:t>
            </a:r>
            <a:r>
              <a:rPr lang="en-US" sz="4800" dirty="0">
                <a:cs typeface="+mn-cs"/>
              </a:rPr>
              <a:t>H-index: </a:t>
            </a:r>
            <a:r>
              <a:rPr lang="th-TH" sz="4800" dirty="0">
                <a:cs typeface="+mn-cs"/>
              </a:rPr>
              <a:t>การขอตำแหน่ง รศ.</a:t>
            </a:r>
            <a:endParaRPr lang="en-US" sz="4800" dirty="0">
              <a:cs typeface="+mn-cs"/>
            </a:endParaRPr>
          </a:p>
          <a:p>
            <a:pPr algn="ctr"/>
            <a:endParaRPr lang="en-IN" sz="4800" dirty="0">
              <a:cs typeface="+mn-cs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DD31F60-A7B7-7357-1DF1-2D96FA0CA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744" y="2494846"/>
            <a:ext cx="8180681" cy="4067425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83304B04-2009-7F1C-509A-DE3C2573B9EA}"/>
              </a:ext>
            </a:extLst>
          </p:cNvPr>
          <p:cNvCxnSpPr>
            <a:cxnSpLocks/>
          </p:cNvCxnSpPr>
          <p:nvPr/>
        </p:nvCxnSpPr>
        <p:spPr>
          <a:xfrm>
            <a:off x="2619022" y="3127022"/>
            <a:ext cx="5791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>
            <a:extLst>
              <a:ext uri="{FF2B5EF4-FFF2-40B4-BE49-F238E27FC236}">
                <a16:creationId xmlns:a16="http://schemas.microsoft.com/office/drawing/2014/main" id="{9EA795A6-1525-B809-B6D1-959CA6E94CB2}"/>
              </a:ext>
            </a:extLst>
          </p:cNvPr>
          <p:cNvCxnSpPr>
            <a:cxnSpLocks/>
          </p:cNvCxnSpPr>
          <p:nvPr/>
        </p:nvCxnSpPr>
        <p:spPr>
          <a:xfrm>
            <a:off x="5672666" y="5830711"/>
            <a:ext cx="367453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4476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68</a:t>
            </a:fld>
            <a:endParaRPr lang="en-I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6C7A58-53E5-4662-F0C6-888BD3E4A971}"/>
              </a:ext>
            </a:extLst>
          </p:cNvPr>
          <p:cNvSpPr txBox="1">
            <a:spLocks/>
          </p:cNvSpPr>
          <p:nvPr/>
        </p:nvSpPr>
        <p:spPr bwMode="gray">
          <a:xfrm>
            <a:off x="2410499" y="1009807"/>
            <a:ext cx="7278402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ความสำคัญของ </a:t>
            </a:r>
            <a:r>
              <a:rPr lang="en-US" sz="4800" dirty="0">
                <a:cs typeface="+mn-cs"/>
              </a:rPr>
              <a:t>H-index: </a:t>
            </a:r>
            <a:r>
              <a:rPr lang="th-TH" sz="4800" dirty="0">
                <a:cs typeface="+mn-cs"/>
              </a:rPr>
              <a:t>การขอตำแหน่ง รศ.</a:t>
            </a:r>
            <a:endParaRPr lang="en-US" sz="4800" dirty="0">
              <a:cs typeface="+mn-cs"/>
            </a:endParaRPr>
          </a:p>
          <a:p>
            <a:pPr algn="ctr"/>
            <a:endParaRPr lang="en-IN" sz="4800" dirty="0">
              <a:cs typeface="+mn-cs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16FFB9F-8904-3E59-05EC-C7934D749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266" y="2441485"/>
            <a:ext cx="8685373" cy="1975030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F948579F-CB2F-13FA-309F-9EEC1BB96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499" y="4230864"/>
            <a:ext cx="8506905" cy="2474736"/>
          </a:xfrm>
          <a:prstGeom prst="rect">
            <a:avLst/>
          </a:prstGeom>
        </p:spPr>
      </p:pic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7445128F-CE62-8EDB-72FA-744C025942C9}"/>
              </a:ext>
            </a:extLst>
          </p:cNvPr>
          <p:cNvCxnSpPr>
            <a:cxnSpLocks/>
          </p:cNvCxnSpPr>
          <p:nvPr/>
        </p:nvCxnSpPr>
        <p:spPr>
          <a:xfrm>
            <a:off x="8545689" y="2799644"/>
            <a:ext cx="19988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F0001045-3C2B-A2D0-1839-1FC05656F075}"/>
              </a:ext>
            </a:extLst>
          </p:cNvPr>
          <p:cNvCxnSpPr>
            <a:cxnSpLocks/>
          </p:cNvCxnSpPr>
          <p:nvPr/>
        </p:nvCxnSpPr>
        <p:spPr>
          <a:xfrm>
            <a:off x="2410499" y="3121377"/>
            <a:ext cx="271465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>
            <a:extLst>
              <a:ext uri="{FF2B5EF4-FFF2-40B4-BE49-F238E27FC236}">
                <a16:creationId xmlns:a16="http://schemas.microsoft.com/office/drawing/2014/main" id="{CC15DE2C-0CD6-C0A3-DFB3-9FC6B7C726B2}"/>
              </a:ext>
            </a:extLst>
          </p:cNvPr>
          <p:cNvCxnSpPr>
            <a:cxnSpLocks/>
          </p:cNvCxnSpPr>
          <p:nvPr/>
        </p:nvCxnSpPr>
        <p:spPr>
          <a:xfrm>
            <a:off x="5723789" y="6005688"/>
            <a:ext cx="384918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0990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38E8AD34-54DB-B4C9-11C4-290E46CDF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0" b="28562"/>
          <a:stretch/>
        </p:blipFill>
        <p:spPr>
          <a:xfrm>
            <a:off x="888010" y="2378754"/>
            <a:ext cx="10415978" cy="4370587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69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7465405" y="6380009"/>
            <a:ext cx="3725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https://www.researchgate.net/</a:t>
            </a:r>
            <a:endParaRPr lang="th-TH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AFADD7-3378-6391-E0B9-2C53725CCBB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การสร้างโปรไฟล์นักวิชาการบน </a:t>
            </a:r>
            <a:r>
              <a:rPr lang="en-US" sz="4800" dirty="0">
                <a:cs typeface="+mn-cs"/>
              </a:rPr>
              <a:t>ResearchGate</a:t>
            </a:r>
            <a:endParaRPr lang="en-IN" sz="4800" dirty="0">
              <a:cs typeface="+mn-cs"/>
            </a:endParaRPr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451A2A3C-0B0B-696B-12FD-000A20D8BC12}"/>
              </a:ext>
            </a:extLst>
          </p:cNvPr>
          <p:cNvSpPr/>
          <p:nvPr/>
        </p:nvSpPr>
        <p:spPr>
          <a:xfrm>
            <a:off x="10073498" y="2333598"/>
            <a:ext cx="1230490" cy="3693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87275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70</a:t>
            </a:fld>
            <a:endParaRPr lang="en-IN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C7B8762-2522-531E-A782-7074720C9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462" y="679572"/>
            <a:ext cx="7077075" cy="5972979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7465405" y="6380009"/>
            <a:ext cx="3725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https://www.researchgate.net/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587748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71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7465405" y="6380009"/>
            <a:ext cx="3725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https://www.researchgate.net/</a:t>
            </a:r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0D161E6-7AF4-A930-1DAD-E36B04695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512" y="928687"/>
            <a:ext cx="475297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40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72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7465405" y="6380009"/>
            <a:ext cx="3725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https://www.researchgate.net/</a:t>
            </a:r>
            <a:endParaRPr lang="th-TH" dirty="0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569B0E8-363D-7B6B-6090-B05381A13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2106"/>
            <a:ext cx="12192000" cy="3849698"/>
          </a:xfrm>
          <a:prstGeom prst="rect">
            <a:avLst/>
          </a:prstGeom>
        </p:spPr>
      </p:pic>
      <p:sp>
        <p:nvSpPr>
          <p:cNvPr id="8" name="Oval 13">
            <a:extLst>
              <a:ext uri="{FF2B5EF4-FFF2-40B4-BE49-F238E27FC236}">
                <a16:creationId xmlns:a16="http://schemas.microsoft.com/office/drawing/2014/main" id="{387FB304-C0F3-449B-33A1-8D5553CF661B}"/>
              </a:ext>
            </a:extLst>
          </p:cNvPr>
          <p:cNvSpPr/>
          <p:nvPr/>
        </p:nvSpPr>
        <p:spPr>
          <a:xfrm>
            <a:off x="10979546" y="2362106"/>
            <a:ext cx="1212454" cy="581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5A475D5A-DF4D-1150-1008-0DA9893E3413}"/>
              </a:ext>
            </a:extLst>
          </p:cNvPr>
          <p:cNvSpPr/>
          <p:nvPr/>
        </p:nvSpPr>
        <p:spPr>
          <a:xfrm>
            <a:off x="9559185" y="5517351"/>
            <a:ext cx="1212454" cy="581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1475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3B240EB-501A-4CB0-6484-EB5696935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361" y="54943"/>
            <a:ext cx="8827568" cy="6858000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73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8473474" y="6505102"/>
            <a:ext cx="3725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https://www.researchgate.net/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121435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74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377605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AFADD7-3378-6391-E0B9-2C53725CCBB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การสร้างโปรไฟล์นักวิชาการบน </a:t>
            </a:r>
            <a:r>
              <a:rPr lang="en-US" sz="4800" dirty="0">
                <a:cs typeface="+mn-cs"/>
              </a:rPr>
              <a:t>ORCID</a:t>
            </a:r>
            <a:endParaRPr lang="en-IN" sz="4800" dirty="0">
              <a:cs typeface="+mn-cs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0139F6A9-730E-28AA-B771-133EA0DD5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824" y="2537147"/>
            <a:ext cx="6435540" cy="338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252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75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377605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AFADD7-3378-6391-E0B9-2C53725CCBB3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การสร้างโปรไฟล์นักวิชาการบน </a:t>
            </a:r>
            <a:r>
              <a:rPr lang="en-US" sz="4800" dirty="0">
                <a:cs typeface="+mn-cs"/>
              </a:rPr>
              <a:t>ORCID</a:t>
            </a:r>
            <a:endParaRPr lang="en-IN" sz="4800" dirty="0">
              <a:cs typeface="+mn-cs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219925D-B5DA-EBDC-3ACB-B542E459F4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649"/>
          <a:stretch/>
        </p:blipFill>
        <p:spPr>
          <a:xfrm>
            <a:off x="615862" y="2307319"/>
            <a:ext cx="10960274" cy="4070286"/>
          </a:xfrm>
          <a:prstGeom prst="rect">
            <a:avLst/>
          </a:prstGeom>
        </p:spPr>
      </p:pic>
      <p:sp>
        <p:nvSpPr>
          <p:cNvPr id="9" name="Oval 13">
            <a:extLst>
              <a:ext uri="{FF2B5EF4-FFF2-40B4-BE49-F238E27FC236}">
                <a16:creationId xmlns:a16="http://schemas.microsoft.com/office/drawing/2014/main" id="{682D05CC-394A-45A9-D57B-7C321D1808A3}"/>
              </a:ext>
            </a:extLst>
          </p:cNvPr>
          <p:cNvSpPr/>
          <p:nvPr/>
        </p:nvSpPr>
        <p:spPr>
          <a:xfrm>
            <a:off x="9393611" y="2143789"/>
            <a:ext cx="1212454" cy="581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82183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2090C4F-979F-4B06-0F6A-ECF9C6B05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876" y="0"/>
            <a:ext cx="6468247" cy="6858000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76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377605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682D05CC-394A-45A9-D57B-7C321D1808A3}"/>
              </a:ext>
            </a:extLst>
          </p:cNvPr>
          <p:cNvSpPr/>
          <p:nvPr/>
        </p:nvSpPr>
        <p:spPr>
          <a:xfrm>
            <a:off x="5489772" y="3614417"/>
            <a:ext cx="1212454" cy="581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82390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AFB0025-50D3-E096-EAF2-02F5DAC6F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65" y="111063"/>
            <a:ext cx="11086869" cy="6601147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77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377605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682D05CC-394A-45A9-D57B-7C321D1808A3}"/>
              </a:ext>
            </a:extLst>
          </p:cNvPr>
          <p:cNvSpPr/>
          <p:nvPr/>
        </p:nvSpPr>
        <p:spPr>
          <a:xfrm>
            <a:off x="805037" y="623879"/>
            <a:ext cx="2301417" cy="7676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1C70E073-4ECB-9BC6-BB24-A1416E500D65}"/>
              </a:ext>
            </a:extLst>
          </p:cNvPr>
          <p:cNvSpPr/>
          <p:nvPr/>
        </p:nvSpPr>
        <p:spPr>
          <a:xfrm>
            <a:off x="418817" y="3720230"/>
            <a:ext cx="3000788" cy="17035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84394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78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377605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D734F1C-08DE-F7A4-E1DA-4CF0EB441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2255629"/>
            <a:ext cx="9277350" cy="418147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7CF4485-9F23-554D-736A-56F90C5FE3D6}"/>
              </a:ext>
            </a:extLst>
          </p:cNvPr>
          <p:cNvSpPr txBox="1">
            <a:spLocks/>
          </p:cNvSpPr>
          <p:nvPr/>
        </p:nvSpPr>
        <p:spPr bwMode="gray">
          <a:xfrm>
            <a:off x="1496482" y="798490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การเพิ่มผลงานตีพิมพ์บน </a:t>
            </a:r>
            <a:r>
              <a:rPr lang="en-US" sz="4800" dirty="0">
                <a:cs typeface="+mn-cs"/>
              </a:rPr>
              <a:t>ORCID</a:t>
            </a:r>
            <a:endParaRPr lang="en-IN" sz="4800" dirty="0">
              <a:cs typeface="+mn-cs"/>
            </a:endParaRP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1C70E073-4ECB-9BC6-BB24-A1416E500D65}"/>
              </a:ext>
            </a:extLst>
          </p:cNvPr>
          <p:cNvSpPr/>
          <p:nvPr/>
        </p:nvSpPr>
        <p:spPr>
          <a:xfrm>
            <a:off x="8918532" y="2815175"/>
            <a:ext cx="1528175" cy="24582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39658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02D4B4F-E1A1-0685-8164-C6DF90D26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69" y="1224812"/>
            <a:ext cx="10866786" cy="5337459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79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539001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7CF4485-9F23-554D-736A-56F90C5FE3D6}"/>
              </a:ext>
            </a:extLst>
          </p:cNvPr>
          <p:cNvSpPr txBox="1">
            <a:spLocks/>
          </p:cNvSpPr>
          <p:nvPr/>
        </p:nvSpPr>
        <p:spPr bwMode="gray">
          <a:xfrm>
            <a:off x="1396274" y="245472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การใช้ </a:t>
            </a:r>
            <a:r>
              <a:rPr lang="en-US" sz="4800" dirty="0">
                <a:cs typeface="+mn-cs"/>
              </a:rPr>
              <a:t>ORCID: </a:t>
            </a:r>
            <a:r>
              <a:rPr lang="th-TH" sz="4800" dirty="0">
                <a:cs typeface="+mn-cs"/>
              </a:rPr>
              <a:t>ใช้ลงตีพิมพ์</a:t>
            </a:r>
            <a:endParaRPr lang="en-IN" sz="4800" dirty="0">
              <a:cs typeface="+mn-cs"/>
            </a:endParaRP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1C70E073-4ECB-9BC6-BB24-A1416E500D65}"/>
              </a:ext>
            </a:extLst>
          </p:cNvPr>
          <p:cNvSpPr/>
          <p:nvPr/>
        </p:nvSpPr>
        <p:spPr>
          <a:xfrm>
            <a:off x="663879" y="4196219"/>
            <a:ext cx="6012494" cy="8642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81751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CEB1EA41-BC27-72FF-3458-EBE219C09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099"/>
          <a:stretch/>
        </p:blipFill>
        <p:spPr>
          <a:xfrm>
            <a:off x="261712" y="2353098"/>
            <a:ext cx="11668576" cy="4022649"/>
          </a:xfrm>
          <a:prstGeom prst="rect">
            <a:avLst/>
          </a:prstGeom>
        </p:spPr>
      </p:pic>
      <p:sp>
        <p:nvSpPr>
          <p:cNvPr id="11" name="Oval 13">
            <a:extLst>
              <a:ext uri="{FF2B5EF4-FFF2-40B4-BE49-F238E27FC236}">
                <a16:creationId xmlns:a16="http://schemas.microsoft.com/office/drawing/2014/main" id="{87D03C34-5DA5-6B1F-5F75-FF0B980D81E6}"/>
              </a:ext>
            </a:extLst>
          </p:cNvPr>
          <p:cNvSpPr/>
          <p:nvPr/>
        </p:nvSpPr>
        <p:spPr>
          <a:xfrm>
            <a:off x="10484285" y="2353097"/>
            <a:ext cx="1446003" cy="4629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80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539001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7CF4485-9F23-554D-736A-56F90C5FE3D6}"/>
              </a:ext>
            </a:extLst>
          </p:cNvPr>
          <p:cNvSpPr txBox="1">
            <a:spLocks/>
          </p:cNvSpPr>
          <p:nvPr/>
        </p:nvSpPr>
        <p:spPr bwMode="gray">
          <a:xfrm>
            <a:off x="1396274" y="245472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การใช้ </a:t>
            </a:r>
            <a:r>
              <a:rPr lang="en-US" sz="4800" dirty="0">
                <a:cs typeface="+mn-cs"/>
              </a:rPr>
              <a:t>ORCID: </a:t>
            </a:r>
            <a:r>
              <a:rPr lang="th-TH" sz="4800" dirty="0">
                <a:cs typeface="+mn-cs"/>
              </a:rPr>
              <a:t>ใช้สมัครงาน</a:t>
            </a:r>
            <a:endParaRPr lang="en-IN" sz="4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6449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8A1CDE0-9BA9-CBD6-6C4D-CA14300E0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884967"/>
            <a:ext cx="11925300" cy="4838700"/>
          </a:xfrm>
          <a:prstGeom prst="rect">
            <a:avLst/>
          </a:prstGeom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F179A12-14CC-F8EC-2A6C-62065F30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81</a:t>
            </a:fld>
            <a:endParaRPr lang="en-IN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2B9E021-7D21-2ED9-CEE1-2944F550F008}"/>
              </a:ext>
            </a:extLst>
          </p:cNvPr>
          <p:cNvSpPr txBox="1"/>
          <p:nvPr/>
        </p:nvSpPr>
        <p:spPr>
          <a:xfrm>
            <a:off x="9999838" y="6539001"/>
            <a:ext cx="2192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https://orcid.org/</a:t>
            </a:r>
            <a:endParaRPr lang="th-TH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7CF4485-9F23-554D-736A-56F90C5FE3D6}"/>
              </a:ext>
            </a:extLst>
          </p:cNvPr>
          <p:cNvSpPr txBox="1">
            <a:spLocks/>
          </p:cNvSpPr>
          <p:nvPr/>
        </p:nvSpPr>
        <p:spPr bwMode="gray">
          <a:xfrm>
            <a:off x="1396274" y="245472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>
                <a:cs typeface="+mn-cs"/>
              </a:rPr>
              <a:t>การใช้ </a:t>
            </a:r>
            <a:r>
              <a:rPr lang="en-US" sz="4800" dirty="0">
                <a:cs typeface="+mn-cs"/>
              </a:rPr>
              <a:t>ORCID: </a:t>
            </a:r>
            <a:r>
              <a:rPr lang="th-TH" sz="4800" dirty="0">
                <a:cs typeface="+mn-cs"/>
              </a:rPr>
              <a:t>ใช้สมัครงาน</a:t>
            </a:r>
            <a:endParaRPr lang="en-IN" sz="4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1121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37FE-B1C4-BDA2-B65D-66E8B57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576" y="403604"/>
            <a:ext cx="8831816" cy="1372986"/>
          </a:xfrm>
        </p:spPr>
        <p:txBody>
          <a:bodyPr/>
          <a:lstStyle/>
          <a:p>
            <a:r>
              <a:rPr lang="en-IN" sz="3600" dirty="0"/>
              <a:t>Conclusion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1A7599-45B0-D6C0-715A-3AFB031C2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088834"/>
              </p:ext>
            </p:extLst>
          </p:nvPr>
        </p:nvGraphicFramePr>
        <p:xfrm>
          <a:off x="489579" y="2815167"/>
          <a:ext cx="11212842" cy="3793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842">
                  <a:extLst>
                    <a:ext uri="{9D8B030D-6E8A-4147-A177-3AD203B41FA5}">
                      <a16:colId xmlns:a16="http://schemas.microsoft.com/office/drawing/2014/main" val="1828371482"/>
                    </a:ext>
                  </a:extLst>
                </a:gridCol>
              </a:tblGrid>
              <a:tr h="475022">
                <a:tc>
                  <a:txBody>
                    <a:bodyPr/>
                    <a:lstStyle/>
                    <a:p>
                      <a:pPr marL="514350" lvl="0" indent="-5143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ISI, JCR, SCIE, SSCI, AHCI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7132305"/>
                  </a:ext>
                </a:extLst>
              </a:tr>
              <a:tr h="4750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2. Scopus, SJR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6179122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3.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1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2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3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, Q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4933643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4.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การเช็คฐาน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Journal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740955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5.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วิธีการเพิ่มผลงานตีพิมพ์ลงในฐานข้อมูล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Scopus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475103"/>
                  </a:ext>
                </a:extLst>
              </a:tr>
              <a:tr h="12183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6.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การสร้างโปรไฟล์นักวิชาการ และ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H-index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บน 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Google scholar, Scopus, ResearchGate </a:t>
                      </a:r>
                      <a:r>
                        <a:rPr lang="th-TH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และ</a:t>
                      </a:r>
                      <a:r>
                        <a:rPr lang="en-US" sz="3200" dirty="0">
                          <a:effectLst/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 ORCID</a:t>
                      </a:r>
                      <a:endParaRPr lang="en-US" sz="3200" dirty="0">
                        <a:effectLst/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521500"/>
                  </a:ext>
                </a:extLst>
              </a:tr>
            </a:tbl>
          </a:graphicData>
        </a:graphic>
      </p:graphicFrame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3FAD8111-09A8-04AB-C79C-19257A0C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82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27957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Connector 4"/>
          <p:cNvSpPr/>
          <p:nvPr/>
        </p:nvSpPr>
        <p:spPr>
          <a:xfrm>
            <a:off x="816019" y="735005"/>
            <a:ext cx="665557" cy="6568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0" y="613342"/>
            <a:ext cx="1293434" cy="914400"/>
          </a:xfrm>
          <a:prstGeom prst="rect">
            <a:avLst/>
          </a:prstGeom>
        </p:spPr>
      </p:pic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3FAD8111-09A8-04AB-C79C-19257A0C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3290A-592F-434D-ABFB-EC83174631B6}" type="slidenum">
              <a:rPr lang="en-IN" smtClean="0"/>
              <a:t>83</a:t>
            </a:fld>
            <a:endParaRPr lang="en-IN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A0EB4C5-28E4-8A13-CA49-2C7EF487E143}"/>
              </a:ext>
            </a:extLst>
          </p:cNvPr>
          <p:cNvSpPr txBox="1">
            <a:spLocks/>
          </p:cNvSpPr>
          <p:nvPr/>
        </p:nvSpPr>
        <p:spPr bwMode="gray">
          <a:xfrm>
            <a:off x="1572605" y="1070542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>
                <a:cs typeface="+mn-cs"/>
              </a:rPr>
              <a:t>Thank you</a:t>
            </a:r>
            <a:endParaRPr lang="en-IN" sz="4800" dirty="0"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BED633-318C-D3DA-3D29-D314BA8D0667}"/>
              </a:ext>
            </a:extLst>
          </p:cNvPr>
          <p:cNvSpPr txBox="1">
            <a:spLocks/>
          </p:cNvSpPr>
          <p:nvPr/>
        </p:nvSpPr>
        <p:spPr bwMode="gray">
          <a:xfrm>
            <a:off x="1572605" y="3740674"/>
            <a:ext cx="9199034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>
                <a:solidFill>
                  <a:schemeClr val="tx1"/>
                </a:solidFill>
                <a:cs typeface="+mn-cs"/>
              </a:rPr>
              <a:t>Contact: </a:t>
            </a:r>
            <a:r>
              <a:rPr lang="en-US" sz="4800" dirty="0">
                <a:solidFill>
                  <a:schemeClr val="tx1"/>
                </a:solidFill>
                <a:cs typeface="+mn-cs"/>
                <a:hlinkClick r:id="rId3"/>
              </a:rPr>
              <a:t>Kukiat@quvae.com</a:t>
            </a:r>
            <a:endParaRPr lang="en-US" sz="4800" dirty="0">
              <a:solidFill>
                <a:schemeClr val="tx1"/>
              </a:solidFill>
              <a:cs typeface="+mn-cs"/>
            </a:endParaRPr>
          </a:p>
          <a:p>
            <a:pPr algn="ctr"/>
            <a:r>
              <a:rPr lang="en-US" sz="4800" dirty="0">
                <a:solidFill>
                  <a:schemeClr val="tx1"/>
                </a:solidFill>
                <a:cs typeface="+mn-cs"/>
              </a:rPr>
              <a:t>Mobile/LINE: 085-5029788</a:t>
            </a:r>
            <a:endParaRPr lang="en-IN" sz="4800" dirty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758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1886</TotalTime>
  <Words>1851</Words>
  <Application>Microsoft Office PowerPoint</Application>
  <PresentationFormat>แบบจอกว้าง</PresentationFormat>
  <Paragraphs>338</Paragraphs>
  <Slides>83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83</vt:i4>
      </vt:variant>
    </vt:vector>
  </HeadingPairs>
  <TitlesOfParts>
    <vt:vector size="89" baseType="lpstr">
      <vt:lpstr>Adobe Fangsong Std R</vt:lpstr>
      <vt:lpstr>Arial</vt:lpstr>
      <vt:lpstr>Calibri</vt:lpstr>
      <vt:lpstr>Century Gothic</vt:lpstr>
      <vt:lpstr>Wingdings 3</vt:lpstr>
      <vt:lpstr>Ion Boardroom</vt:lpstr>
      <vt:lpstr>QUVAE Research and Publications</vt:lpstr>
      <vt:lpstr>Outline</vt:lpstr>
      <vt:lpstr>Outline</vt:lpstr>
      <vt:lpstr>ISI คืออะไร </vt:lpstr>
      <vt:lpstr>ฐานข้อมูล ISI  (ยุค Eugene Garfield ปี 1956-1992)</vt:lpstr>
      <vt:lpstr>ฐานข้อมูล ISI  (ยุคเปลี่ยนผ่าน)</vt:lpstr>
      <vt:lpstr>ฐานข้อมูล Web of Science-ISI  (ยุคปัจจุบัน)</vt:lpstr>
      <vt:lpstr>ฐานข้อมูล Web of Science-ISI  (ยุคปัจจุบัน)</vt:lpstr>
      <vt:lpstr>ความสำคัญของฐานข้อมูล  Web of Science-ISI</vt:lpstr>
      <vt:lpstr>ความสำคัญของฐานข้อมูล  Web of Science-ISI</vt:lpstr>
      <vt:lpstr>Journal Citation Reports (JCR)</vt:lpstr>
      <vt:lpstr>Impact Factor (IF)</vt:lpstr>
      <vt:lpstr>Outline</vt:lpstr>
      <vt:lpstr>Scopus คืออะไร </vt:lpstr>
      <vt:lpstr>วารสารที่อยู่ในฐานข้อมูล Scopus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Outline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Outline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Outline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Outline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Conclusion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Us</dc:title>
  <dc:creator>sweeta biotech</dc:creator>
  <cp:lastModifiedBy>กู้เกียรติ ทุดปอ</cp:lastModifiedBy>
  <cp:revision>98</cp:revision>
  <dcterms:created xsi:type="dcterms:W3CDTF">2022-05-24T10:41:23Z</dcterms:created>
  <dcterms:modified xsi:type="dcterms:W3CDTF">2022-07-13T20:34:18Z</dcterms:modified>
</cp:coreProperties>
</file>