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5"/>
  </p:notesMasterIdLst>
  <p:handoutMasterIdLst>
    <p:handoutMasterId r:id="rId46"/>
  </p:handoutMasterIdLst>
  <p:sldIdLst>
    <p:sldId id="358" r:id="rId2"/>
    <p:sldId id="470" r:id="rId3"/>
    <p:sldId id="556" r:id="rId4"/>
    <p:sldId id="437" r:id="rId5"/>
    <p:sldId id="558" r:id="rId6"/>
    <p:sldId id="463" r:id="rId7"/>
    <p:sldId id="559" r:id="rId8"/>
    <p:sldId id="469" r:id="rId9"/>
    <p:sldId id="477" r:id="rId10"/>
    <p:sldId id="483" r:id="rId11"/>
    <p:sldId id="487" r:id="rId12"/>
    <p:sldId id="550" r:id="rId13"/>
    <p:sldId id="540" r:id="rId14"/>
    <p:sldId id="561" r:id="rId15"/>
    <p:sldId id="562" r:id="rId16"/>
    <p:sldId id="541" r:id="rId17"/>
    <p:sldId id="548" r:id="rId18"/>
    <p:sldId id="493" r:id="rId19"/>
    <p:sldId id="494" r:id="rId20"/>
    <p:sldId id="495" r:id="rId21"/>
    <p:sldId id="496" r:id="rId22"/>
    <p:sldId id="497" r:id="rId23"/>
    <p:sldId id="498" r:id="rId24"/>
    <p:sldId id="499" r:id="rId25"/>
    <p:sldId id="501" r:id="rId26"/>
    <p:sldId id="512" r:id="rId27"/>
    <p:sldId id="513" r:id="rId28"/>
    <p:sldId id="552" r:id="rId29"/>
    <p:sldId id="514" r:id="rId30"/>
    <p:sldId id="526" r:id="rId31"/>
    <p:sldId id="527" r:id="rId32"/>
    <p:sldId id="563" r:id="rId33"/>
    <p:sldId id="515" r:id="rId34"/>
    <p:sldId id="571" r:id="rId35"/>
    <p:sldId id="572" r:id="rId36"/>
    <p:sldId id="573" r:id="rId37"/>
    <p:sldId id="574" r:id="rId38"/>
    <p:sldId id="564" r:id="rId39"/>
    <p:sldId id="555" r:id="rId40"/>
    <p:sldId id="560" r:id="rId41"/>
    <p:sldId id="530" r:id="rId42"/>
    <p:sldId id="575" r:id="rId43"/>
    <p:sldId id="576"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55C9D5"/>
    <a:srgbClr val="E6E6E6"/>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65" autoAdjust="0"/>
    <p:restoredTop sz="94343" autoAdjust="0"/>
  </p:normalViewPr>
  <p:slideViewPr>
    <p:cSldViewPr>
      <p:cViewPr varScale="1">
        <p:scale>
          <a:sx n="65" d="100"/>
          <a:sy n="65" d="100"/>
        </p:scale>
        <p:origin x="130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p\Desktop\Anna\New%20Microsoft%20Excel%20Workshee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06051326917468"/>
          <c:y val="5.513147146806105E-2"/>
          <c:w val="0.76586541265675123"/>
          <c:h val="0.79645746109722948"/>
        </c:manualLayout>
      </c:layout>
      <c:barChart>
        <c:barDir val="col"/>
        <c:grouping val="clustered"/>
        <c:varyColors val="0"/>
        <c:ser>
          <c:idx val="0"/>
          <c:order val="0"/>
          <c:tx>
            <c:strRef>
              <c:f>Sheet1!$G$1</c:f>
              <c:strCache>
                <c:ptCount val="1"/>
                <c:pt idx="0">
                  <c:v>% </c:v>
                </c:pt>
              </c:strCache>
            </c:strRef>
          </c:tx>
          <c:spPr>
            <a:solidFill>
              <a:srgbClr val="FFFF00"/>
            </a:solidFill>
            <a:ln>
              <a:noFill/>
            </a:ln>
            <a:effectLst/>
          </c:spPr>
          <c:invertIfNegative val="0"/>
          <c:dPt>
            <c:idx val="1"/>
            <c:invertIfNegative val="0"/>
            <c:bubble3D val="0"/>
            <c:spPr>
              <a:solidFill>
                <a:srgbClr val="FF0000"/>
              </a:solidFill>
              <a:ln>
                <a:noFill/>
              </a:ln>
              <a:effectLst/>
            </c:spPr>
            <c:extLst>
              <c:ext xmlns:c16="http://schemas.microsoft.com/office/drawing/2014/chart" uri="{C3380CC4-5D6E-409C-BE32-E72D297353CC}">
                <c16:uniqueId val="{00000001-2718-4C77-812D-2C70921DD5CD}"/>
              </c:ext>
            </c:extLst>
          </c:dPt>
          <c:dLbls>
            <c:spPr>
              <a:no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Sheet1!$F$2:$F$3</c:f>
              <c:strCache>
                <c:ptCount val="2"/>
                <c:pt idx="0">
                  <c:v>Male</c:v>
                </c:pt>
                <c:pt idx="1">
                  <c:v>Female </c:v>
                </c:pt>
              </c:strCache>
            </c:strRef>
          </c:cat>
          <c:val>
            <c:numRef>
              <c:f>Sheet1!$G$2:$G$3</c:f>
              <c:numCache>
                <c:formatCode>0.0</c:formatCode>
                <c:ptCount val="2"/>
                <c:pt idx="0">
                  <c:v>48.582995951417004</c:v>
                </c:pt>
                <c:pt idx="1">
                  <c:v>51.417004048582996</c:v>
                </c:pt>
              </c:numCache>
            </c:numRef>
          </c:val>
          <c:extLst>
            <c:ext xmlns:c16="http://schemas.microsoft.com/office/drawing/2014/chart" uri="{C3380CC4-5D6E-409C-BE32-E72D297353CC}">
              <c16:uniqueId val="{00000002-2718-4C77-812D-2C70921DD5CD}"/>
            </c:ext>
          </c:extLst>
        </c:ser>
        <c:dLbls>
          <c:showLegendKey val="0"/>
          <c:showVal val="0"/>
          <c:showCatName val="0"/>
          <c:showSerName val="0"/>
          <c:showPercent val="0"/>
          <c:showBubbleSize val="0"/>
        </c:dLbls>
        <c:gapWidth val="267"/>
        <c:overlap val="-43"/>
        <c:axId val="2043459632"/>
        <c:axId val="2043452144"/>
      </c:barChart>
      <c:catAx>
        <c:axId val="2043459632"/>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800" b="0" i="0" u="none" strike="noStrike" kern="1200" cap="none" spc="0" normalizeH="0" baseline="0">
                <a:solidFill>
                  <a:schemeClr val="dk1">
                    <a:lumMod val="65000"/>
                    <a:lumOff val="35000"/>
                  </a:schemeClr>
                </a:solidFill>
                <a:latin typeface="+mn-lt"/>
                <a:ea typeface="+mn-ea"/>
                <a:cs typeface="+mn-cs"/>
              </a:defRPr>
            </a:pPr>
            <a:endParaRPr lang="en-US"/>
          </a:p>
        </c:txPr>
        <c:crossAx val="2043452144"/>
        <c:crosses val="autoZero"/>
        <c:auto val="1"/>
        <c:lblAlgn val="ctr"/>
        <c:lblOffset val="100"/>
        <c:noMultiLvlLbl val="0"/>
      </c:catAx>
      <c:valAx>
        <c:axId val="2043452144"/>
        <c:scaling>
          <c:orientation val="minMax"/>
          <c:max val="55"/>
          <c:min val="45"/>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dk1">
                    <a:lumMod val="65000"/>
                    <a:lumOff val="35000"/>
                  </a:schemeClr>
                </a:solidFill>
                <a:latin typeface="+mn-lt"/>
                <a:ea typeface="+mn-ea"/>
                <a:cs typeface="+mn-cs"/>
              </a:defRPr>
            </a:pPr>
            <a:endParaRPr lang="en-US"/>
          </a:p>
        </c:txPr>
        <c:crossAx val="2043459632"/>
        <c:crosses val="autoZero"/>
        <c:crossBetween val="between"/>
        <c:majorUnit val="1"/>
      </c:valAx>
      <c:spPr>
        <a:solidFill>
          <a:schemeClr val="accent5">
            <a:lumMod val="20000"/>
            <a:lumOff val="80000"/>
          </a:schemeClr>
        </a:solid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sz="1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F3BC71-6600-483F-A0E4-83A1C177E280}" type="doc">
      <dgm:prSet loTypeId="urn:microsoft.com/office/officeart/2005/8/layout/pyramid1" loCatId="pyramid" qsTypeId="urn:microsoft.com/office/officeart/2005/8/quickstyle/simple1" qsCatId="simple" csTypeId="urn:microsoft.com/office/officeart/2005/8/colors/colorful4" csCatId="colorful" phldr="1"/>
      <dgm:spPr/>
    </dgm:pt>
    <dgm:pt modelId="{F699287E-8944-441A-BE75-6441E18E5BB8}">
      <dgm:prSet phldrT="[Text]" custT="1"/>
      <dgm:spPr>
        <a:solidFill>
          <a:srgbClr val="FFFF00">
            <a:alpha val="90000"/>
          </a:srgbClr>
        </a:solidFill>
      </dgm:spPr>
      <dgm:t>
        <a:bodyPr/>
        <a:lstStyle/>
        <a:p>
          <a:r>
            <a:rPr lang="en-US" sz="2000" b="1" dirty="0" smtClean="0"/>
            <a:t>Wisdom</a:t>
          </a:r>
          <a:endParaRPr lang="en-US" sz="2000" b="1" dirty="0"/>
        </a:p>
      </dgm:t>
    </dgm:pt>
    <dgm:pt modelId="{5F6C2908-C055-430A-AB92-C585B28A23A6}" type="parTrans" cxnId="{E7C2A073-C3DF-4936-9E27-631256093709}">
      <dgm:prSet/>
      <dgm:spPr/>
      <dgm:t>
        <a:bodyPr/>
        <a:lstStyle/>
        <a:p>
          <a:endParaRPr lang="en-US" sz="3000"/>
        </a:p>
      </dgm:t>
    </dgm:pt>
    <dgm:pt modelId="{30EE38D8-9650-4B66-8244-DB2558406A56}" type="sibTrans" cxnId="{E7C2A073-C3DF-4936-9E27-631256093709}">
      <dgm:prSet/>
      <dgm:spPr/>
      <dgm:t>
        <a:bodyPr/>
        <a:lstStyle/>
        <a:p>
          <a:endParaRPr lang="en-US" sz="3000"/>
        </a:p>
      </dgm:t>
    </dgm:pt>
    <dgm:pt modelId="{354748A4-0331-4B58-9A38-8EB1F5397BAF}">
      <dgm:prSet phldrT="[Text]" custT="1"/>
      <dgm:spPr>
        <a:solidFill>
          <a:srgbClr val="00B0F0">
            <a:alpha val="90000"/>
          </a:srgbClr>
        </a:solidFill>
      </dgm:spPr>
      <dgm:t>
        <a:bodyPr/>
        <a:lstStyle/>
        <a:p>
          <a:r>
            <a:rPr lang="en-US" sz="3000" dirty="0" smtClean="0"/>
            <a:t>Information</a:t>
          </a:r>
          <a:endParaRPr lang="en-US" sz="3000" dirty="0"/>
        </a:p>
      </dgm:t>
    </dgm:pt>
    <dgm:pt modelId="{F06DD995-304B-4914-8012-1440D127C063}" type="parTrans" cxnId="{90AA9070-63CE-4153-B03F-405D217CC55F}">
      <dgm:prSet/>
      <dgm:spPr/>
      <dgm:t>
        <a:bodyPr/>
        <a:lstStyle/>
        <a:p>
          <a:endParaRPr lang="en-US" sz="3000"/>
        </a:p>
      </dgm:t>
    </dgm:pt>
    <dgm:pt modelId="{AB272F09-12D7-4416-B8C6-8B498144BFB2}" type="sibTrans" cxnId="{90AA9070-63CE-4153-B03F-405D217CC55F}">
      <dgm:prSet/>
      <dgm:spPr/>
      <dgm:t>
        <a:bodyPr/>
        <a:lstStyle/>
        <a:p>
          <a:endParaRPr lang="en-US" sz="3000"/>
        </a:p>
      </dgm:t>
    </dgm:pt>
    <dgm:pt modelId="{AE012F6E-3EBE-4BCC-BBBA-56495811A5F3}">
      <dgm:prSet phldrT="[Text]" custT="1"/>
      <dgm:spPr>
        <a:solidFill>
          <a:schemeClr val="accent1">
            <a:lumMod val="50000"/>
            <a:alpha val="90000"/>
          </a:schemeClr>
        </a:solidFill>
      </dgm:spPr>
      <dgm:t>
        <a:bodyPr/>
        <a:lstStyle/>
        <a:p>
          <a:r>
            <a:rPr lang="en-US" sz="3000" dirty="0" smtClean="0"/>
            <a:t>Data</a:t>
          </a:r>
          <a:endParaRPr lang="en-US" sz="3000" dirty="0"/>
        </a:p>
      </dgm:t>
    </dgm:pt>
    <dgm:pt modelId="{19AD506B-FD35-443F-9C30-D7556A1FED36}" type="parTrans" cxnId="{76DDCC70-F9FD-4B39-9302-24340102A999}">
      <dgm:prSet/>
      <dgm:spPr/>
      <dgm:t>
        <a:bodyPr/>
        <a:lstStyle/>
        <a:p>
          <a:endParaRPr lang="en-US" sz="3000"/>
        </a:p>
      </dgm:t>
    </dgm:pt>
    <dgm:pt modelId="{6B53753D-1CDC-41ED-AD92-693B5F507147}" type="sibTrans" cxnId="{76DDCC70-F9FD-4B39-9302-24340102A999}">
      <dgm:prSet/>
      <dgm:spPr/>
      <dgm:t>
        <a:bodyPr/>
        <a:lstStyle/>
        <a:p>
          <a:endParaRPr lang="en-US" sz="3000"/>
        </a:p>
      </dgm:t>
    </dgm:pt>
    <dgm:pt modelId="{34D8B4CA-C63E-4EE8-AC38-899703631029}">
      <dgm:prSet custT="1"/>
      <dgm:spPr>
        <a:solidFill>
          <a:srgbClr val="92D050">
            <a:alpha val="90000"/>
          </a:srgbClr>
        </a:solidFill>
      </dgm:spPr>
      <dgm:t>
        <a:bodyPr/>
        <a:lstStyle/>
        <a:p>
          <a:r>
            <a:rPr lang="en-US" sz="2500" dirty="0" smtClean="0"/>
            <a:t>Knowledge</a:t>
          </a:r>
          <a:endParaRPr lang="en-US" sz="2500" dirty="0"/>
        </a:p>
      </dgm:t>
    </dgm:pt>
    <dgm:pt modelId="{278C315D-D571-4ED6-BC5F-D16B79443878}" type="sibTrans" cxnId="{CBC4BC86-826C-4319-97F9-A56123898266}">
      <dgm:prSet/>
      <dgm:spPr/>
      <dgm:t>
        <a:bodyPr/>
        <a:lstStyle/>
        <a:p>
          <a:endParaRPr lang="en-US" sz="3000"/>
        </a:p>
      </dgm:t>
    </dgm:pt>
    <dgm:pt modelId="{6116273C-A7FF-4064-A11A-81957CA95412}" type="parTrans" cxnId="{CBC4BC86-826C-4319-97F9-A56123898266}">
      <dgm:prSet/>
      <dgm:spPr/>
      <dgm:t>
        <a:bodyPr/>
        <a:lstStyle/>
        <a:p>
          <a:endParaRPr lang="en-US" sz="3000"/>
        </a:p>
      </dgm:t>
    </dgm:pt>
    <dgm:pt modelId="{F714BAFB-4A25-416E-8AC4-D537C3481C64}" type="pres">
      <dgm:prSet presAssocID="{21F3BC71-6600-483F-A0E4-83A1C177E280}" presName="Name0" presStyleCnt="0">
        <dgm:presLayoutVars>
          <dgm:dir/>
          <dgm:animLvl val="lvl"/>
          <dgm:resizeHandles val="exact"/>
        </dgm:presLayoutVars>
      </dgm:prSet>
      <dgm:spPr/>
    </dgm:pt>
    <dgm:pt modelId="{07A972B8-E47C-4EA2-AC07-268EF0F61685}" type="pres">
      <dgm:prSet presAssocID="{F699287E-8944-441A-BE75-6441E18E5BB8}" presName="Name8" presStyleCnt="0"/>
      <dgm:spPr/>
    </dgm:pt>
    <dgm:pt modelId="{3ACADA71-5F56-4413-841B-F9988549FB49}" type="pres">
      <dgm:prSet presAssocID="{F699287E-8944-441A-BE75-6441E18E5BB8}" presName="level" presStyleLbl="node1" presStyleIdx="0" presStyleCnt="4">
        <dgm:presLayoutVars>
          <dgm:chMax val="1"/>
          <dgm:bulletEnabled val="1"/>
        </dgm:presLayoutVars>
      </dgm:prSet>
      <dgm:spPr/>
      <dgm:t>
        <a:bodyPr/>
        <a:lstStyle/>
        <a:p>
          <a:endParaRPr lang="en-US"/>
        </a:p>
      </dgm:t>
    </dgm:pt>
    <dgm:pt modelId="{EB40D417-46E5-466A-9059-F71C2FB86F40}" type="pres">
      <dgm:prSet presAssocID="{F699287E-8944-441A-BE75-6441E18E5BB8}" presName="levelTx" presStyleLbl="revTx" presStyleIdx="0" presStyleCnt="0">
        <dgm:presLayoutVars>
          <dgm:chMax val="1"/>
          <dgm:bulletEnabled val="1"/>
        </dgm:presLayoutVars>
      </dgm:prSet>
      <dgm:spPr/>
      <dgm:t>
        <a:bodyPr/>
        <a:lstStyle/>
        <a:p>
          <a:endParaRPr lang="en-US"/>
        </a:p>
      </dgm:t>
    </dgm:pt>
    <dgm:pt modelId="{0AD4B365-343F-42F7-8955-80F55DB26972}" type="pres">
      <dgm:prSet presAssocID="{34D8B4CA-C63E-4EE8-AC38-899703631029}" presName="Name8" presStyleCnt="0"/>
      <dgm:spPr/>
    </dgm:pt>
    <dgm:pt modelId="{BD464A0B-19CC-4373-B4DF-6F28DD6D7E53}" type="pres">
      <dgm:prSet presAssocID="{34D8B4CA-C63E-4EE8-AC38-899703631029}" presName="level" presStyleLbl="node1" presStyleIdx="1" presStyleCnt="4">
        <dgm:presLayoutVars>
          <dgm:chMax val="1"/>
          <dgm:bulletEnabled val="1"/>
        </dgm:presLayoutVars>
      </dgm:prSet>
      <dgm:spPr/>
      <dgm:t>
        <a:bodyPr/>
        <a:lstStyle/>
        <a:p>
          <a:endParaRPr lang="en-US"/>
        </a:p>
      </dgm:t>
    </dgm:pt>
    <dgm:pt modelId="{568750AB-B3BA-4EAC-802C-11E899D9F244}" type="pres">
      <dgm:prSet presAssocID="{34D8B4CA-C63E-4EE8-AC38-899703631029}" presName="levelTx" presStyleLbl="revTx" presStyleIdx="0" presStyleCnt="0">
        <dgm:presLayoutVars>
          <dgm:chMax val="1"/>
          <dgm:bulletEnabled val="1"/>
        </dgm:presLayoutVars>
      </dgm:prSet>
      <dgm:spPr/>
      <dgm:t>
        <a:bodyPr/>
        <a:lstStyle/>
        <a:p>
          <a:endParaRPr lang="en-US"/>
        </a:p>
      </dgm:t>
    </dgm:pt>
    <dgm:pt modelId="{114AAAA7-3880-418C-92F0-B28D9C0A9051}" type="pres">
      <dgm:prSet presAssocID="{354748A4-0331-4B58-9A38-8EB1F5397BAF}" presName="Name8" presStyleCnt="0"/>
      <dgm:spPr/>
    </dgm:pt>
    <dgm:pt modelId="{1A40CE65-EB24-45B8-8BC4-07C7BDB5AF2F}" type="pres">
      <dgm:prSet presAssocID="{354748A4-0331-4B58-9A38-8EB1F5397BAF}" presName="level" presStyleLbl="node1" presStyleIdx="2" presStyleCnt="4">
        <dgm:presLayoutVars>
          <dgm:chMax val="1"/>
          <dgm:bulletEnabled val="1"/>
        </dgm:presLayoutVars>
      </dgm:prSet>
      <dgm:spPr/>
      <dgm:t>
        <a:bodyPr/>
        <a:lstStyle/>
        <a:p>
          <a:endParaRPr lang="en-US"/>
        </a:p>
      </dgm:t>
    </dgm:pt>
    <dgm:pt modelId="{F154A901-F55E-4F34-9110-C5DC638843BC}" type="pres">
      <dgm:prSet presAssocID="{354748A4-0331-4B58-9A38-8EB1F5397BAF}" presName="levelTx" presStyleLbl="revTx" presStyleIdx="0" presStyleCnt="0">
        <dgm:presLayoutVars>
          <dgm:chMax val="1"/>
          <dgm:bulletEnabled val="1"/>
        </dgm:presLayoutVars>
      </dgm:prSet>
      <dgm:spPr/>
      <dgm:t>
        <a:bodyPr/>
        <a:lstStyle/>
        <a:p>
          <a:endParaRPr lang="en-US"/>
        </a:p>
      </dgm:t>
    </dgm:pt>
    <dgm:pt modelId="{2EF7CDAD-BF3C-487D-BC6C-88E10C337577}" type="pres">
      <dgm:prSet presAssocID="{AE012F6E-3EBE-4BCC-BBBA-56495811A5F3}" presName="Name8" presStyleCnt="0"/>
      <dgm:spPr/>
    </dgm:pt>
    <dgm:pt modelId="{291F6AAB-E2D5-45C7-B12E-408DADA45BC6}" type="pres">
      <dgm:prSet presAssocID="{AE012F6E-3EBE-4BCC-BBBA-56495811A5F3}" presName="level" presStyleLbl="node1" presStyleIdx="3" presStyleCnt="4">
        <dgm:presLayoutVars>
          <dgm:chMax val="1"/>
          <dgm:bulletEnabled val="1"/>
        </dgm:presLayoutVars>
      </dgm:prSet>
      <dgm:spPr/>
      <dgm:t>
        <a:bodyPr/>
        <a:lstStyle/>
        <a:p>
          <a:endParaRPr lang="en-US"/>
        </a:p>
      </dgm:t>
    </dgm:pt>
    <dgm:pt modelId="{90E7D699-ECAF-4327-BCE0-0459C9BE3A6E}" type="pres">
      <dgm:prSet presAssocID="{AE012F6E-3EBE-4BCC-BBBA-56495811A5F3}" presName="levelTx" presStyleLbl="revTx" presStyleIdx="0" presStyleCnt="0">
        <dgm:presLayoutVars>
          <dgm:chMax val="1"/>
          <dgm:bulletEnabled val="1"/>
        </dgm:presLayoutVars>
      </dgm:prSet>
      <dgm:spPr/>
      <dgm:t>
        <a:bodyPr/>
        <a:lstStyle/>
        <a:p>
          <a:endParaRPr lang="en-US"/>
        </a:p>
      </dgm:t>
    </dgm:pt>
  </dgm:ptLst>
  <dgm:cxnLst>
    <dgm:cxn modelId="{03DB05BF-7D42-4CA1-B916-49A6D5555033}" type="presOf" srcId="{AE012F6E-3EBE-4BCC-BBBA-56495811A5F3}" destId="{291F6AAB-E2D5-45C7-B12E-408DADA45BC6}" srcOrd="0" destOrd="0" presId="urn:microsoft.com/office/officeart/2005/8/layout/pyramid1"/>
    <dgm:cxn modelId="{65C44AB6-AD4F-4F1D-9058-7527CA2C02A4}" type="presOf" srcId="{354748A4-0331-4B58-9A38-8EB1F5397BAF}" destId="{1A40CE65-EB24-45B8-8BC4-07C7BDB5AF2F}" srcOrd="0" destOrd="0" presId="urn:microsoft.com/office/officeart/2005/8/layout/pyramid1"/>
    <dgm:cxn modelId="{34A54EDF-F28F-447A-BB56-A01983C6BBF1}" type="presOf" srcId="{354748A4-0331-4B58-9A38-8EB1F5397BAF}" destId="{F154A901-F55E-4F34-9110-C5DC638843BC}" srcOrd="1" destOrd="0" presId="urn:microsoft.com/office/officeart/2005/8/layout/pyramid1"/>
    <dgm:cxn modelId="{3FB4F2EC-FE06-421F-A68F-90E8F3E350E5}" type="presOf" srcId="{F699287E-8944-441A-BE75-6441E18E5BB8}" destId="{3ACADA71-5F56-4413-841B-F9988549FB49}" srcOrd="0" destOrd="0" presId="urn:microsoft.com/office/officeart/2005/8/layout/pyramid1"/>
    <dgm:cxn modelId="{28F58E97-90E9-4711-AED3-D137A19EBD04}" type="presOf" srcId="{F699287E-8944-441A-BE75-6441E18E5BB8}" destId="{EB40D417-46E5-466A-9059-F71C2FB86F40}" srcOrd="1" destOrd="0" presId="urn:microsoft.com/office/officeart/2005/8/layout/pyramid1"/>
    <dgm:cxn modelId="{E7C2A073-C3DF-4936-9E27-631256093709}" srcId="{21F3BC71-6600-483F-A0E4-83A1C177E280}" destId="{F699287E-8944-441A-BE75-6441E18E5BB8}" srcOrd="0" destOrd="0" parTransId="{5F6C2908-C055-430A-AB92-C585B28A23A6}" sibTransId="{30EE38D8-9650-4B66-8244-DB2558406A56}"/>
    <dgm:cxn modelId="{111A7472-B2CD-4D9D-8675-7ACC437DA757}" type="presOf" srcId="{34D8B4CA-C63E-4EE8-AC38-899703631029}" destId="{568750AB-B3BA-4EAC-802C-11E899D9F244}" srcOrd="1" destOrd="0" presId="urn:microsoft.com/office/officeart/2005/8/layout/pyramid1"/>
    <dgm:cxn modelId="{60BD83D8-1DF4-494E-A950-49F9CC74B590}" type="presOf" srcId="{AE012F6E-3EBE-4BCC-BBBA-56495811A5F3}" destId="{90E7D699-ECAF-4327-BCE0-0459C9BE3A6E}" srcOrd="1" destOrd="0" presId="urn:microsoft.com/office/officeart/2005/8/layout/pyramid1"/>
    <dgm:cxn modelId="{1FCBB684-AA45-47EC-ACDA-2E3672F7458B}" type="presOf" srcId="{34D8B4CA-C63E-4EE8-AC38-899703631029}" destId="{BD464A0B-19CC-4373-B4DF-6F28DD6D7E53}" srcOrd="0" destOrd="0" presId="urn:microsoft.com/office/officeart/2005/8/layout/pyramid1"/>
    <dgm:cxn modelId="{76DDCC70-F9FD-4B39-9302-24340102A999}" srcId="{21F3BC71-6600-483F-A0E4-83A1C177E280}" destId="{AE012F6E-3EBE-4BCC-BBBA-56495811A5F3}" srcOrd="3" destOrd="0" parTransId="{19AD506B-FD35-443F-9C30-D7556A1FED36}" sibTransId="{6B53753D-1CDC-41ED-AD92-693B5F507147}"/>
    <dgm:cxn modelId="{56FC8542-99D1-4F07-8C54-85420585BCE1}" type="presOf" srcId="{21F3BC71-6600-483F-A0E4-83A1C177E280}" destId="{F714BAFB-4A25-416E-8AC4-D537C3481C64}" srcOrd="0" destOrd="0" presId="urn:microsoft.com/office/officeart/2005/8/layout/pyramid1"/>
    <dgm:cxn modelId="{CBC4BC86-826C-4319-97F9-A56123898266}" srcId="{21F3BC71-6600-483F-A0E4-83A1C177E280}" destId="{34D8B4CA-C63E-4EE8-AC38-899703631029}" srcOrd="1" destOrd="0" parTransId="{6116273C-A7FF-4064-A11A-81957CA95412}" sibTransId="{278C315D-D571-4ED6-BC5F-D16B79443878}"/>
    <dgm:cxn modelId="{90AA9070-63CE-4153-B03F-405D217CC55F}" srcId="{21F3BC71-6600-483F-A0E4-83A1C177E280}" destId="{354748A4-0331-4B58-9A38-8EB1F5397BAF}" srcOrd="2" destOrd="0" parTransId="{F06DD995-304B-4914-8012-1440D127C063}" sibTransId="{AB272F09-12D7-4416-B8C6-8B498144BFB2}"/>
    <dgm:cxn modelId="{A3ED3DF8-4E31-4188-9719-4A32972B3D75}" type="presParOf" srcId="{F714BAFB-4A25-416E-8AC4-D537C3481C64}" destId="{07A972B8-E47C-4EA2-AC07-268EF0F61685}" srcOrd="0" destOrd="0" presId="urn:microsoft.com/office/officeart/2005/8/layout/pyramid1"/>
    <dgm:cxn modelId="{1AA8CA73-9147-4A2C-B8D4-8DBFC43D8F1B}" type="presParOf" srcId="{07A972B8-E47C-4EA2-AC07-268EF0F61685}" destId="{3ACADA71-5F56-4413-841B-F9988549FB49}" srcOrd="0" destOrd="0" presId="urn:microsoft.com/office/officeart/2005/8/layout/pyramid1"/>
    <dgm:cxn modelId="{78D76D53-7045-4FE0-9660-815E7CD4CCCF}" type="presParOf" srcId="{07A972B8-E47C-4EA2-AC07-268EF0F61685}" destId="{EB40D417-46E5-466A-9059-F71C2FB86F40}" srcOrd="1" destOrd="0" presId="urn:microsoft.com/office/officeart/2005/8/layout/pyramid1"/>
    <dgm:cxn modelId="{8B51F0E2-3F3B-45F0-A8C3-27D808D77016}" type="presParOf" srcId="{F714BAFB-4A25-416E-8AC4-D537C3481C64}" destId="{0AD4B365-343F-42F7-8955-80F55DB26972}" srcOrd="1" destOrd="0" presId="urn:microsoft.com/office/officeart/2005/8/layout/pyramid1"/>
    <dgm:cxn modelId="{38A9F8FF-636D-44C3-B318-F7B8752B7827}" type="presParOf" srcId="{0AD4B365-343F-42F7-8955-80F55DB26972}" destId="{BD464A0B-19CC-4373-B4DF-6F28DD6D7E53}" srcOrd="0" destOrd="0" presId="urn:microsoft.com/office/officeart/2005/8/layout/pyramid1"/>
    <dgm:cxn modelId="{780DE3BE-69A8-4DF7-ACBC-1D4FDBF85252}" type="presParOf" srcId="{0AD4B365-343F-42F7-8955-80F55DB26972}" destId="{568750AB-B3BA-4EAC-802C-11E899D9F244}" srcOrd="1" destOrd="0" presId="urn:microsoft.com/office/officeart/2005/8/layout/pyramid1"/>
    <dgm:cxn modelId="{7584131E-7D3F-4B84-941C-45DB26A828D5}" type="presParOf" srcId="{F714BAFB-4A25-416E-8AC4-D537C3481C64}" destId="{114AAAA7-3880-418C-92F0-B28D9C0A9051}" srcOrd="2" destOrd="0" presId="urn:microsoft.com/office/officeart/2005/8/layout/pyramid1"/>
    <dgm:cxn modelId="{6418E95F-86EA-4F75-B726-2B4AC358E6E4}" type="presParOf" srcId="{114AAAA7-3880-418C-92F0-B28D9C0A9051}" destId="{1A40CE65-EB24-45B8-8BC4-07C7BDB5AF2F}" srcOrd="0" destOrd="0" presId="urn:microsoft.com/office/officeart/2005/8/layout/pyramid1"/>
    <dgm:cxn modelId="{9EBAFAC3-4897-4F09-926B-1C8F173071B6}" type="presParOf" srcId="{114AAAA7-3880-418C-92F0-B28D9C0A9051}" destId="{F154A901-F55E-4F34-9110-C5DC638843BC}" srcOrd="1" destOrd="0" presId="urn:microsoft.com/office/officeart/2005/8/layout/pyramid1"/>
    <dgm:cxn modelId="{7DABA894-71A2-47F0-A4F5-BFBAF7BAE8FD}" type="presParOf" srcId="{F714BAFB-4A25-416E-8AC4-D537C3481C64}" destId="{2EF7CDAD-BF3C-487D-BC6C-88E10C337577}" srcOrd="3" destOrd="0" presId="urn:microsoft.com/office/officeart/2005/8/layout/pyramid1"/>
    <dgm:cxn modelId="{F5BEC997-4609-4364-97A0-08500796C5FA}" type="presParOf" srcId="{2EF7CDAD-BF3C-487D-BC6C-88E10C337577}" destId="{291F6AAB-E2D5-45C7-B12E-408DADA45BC6}" srcOrd="0" destOrd="0" presId="urn:microsoft.com/office/officeart/2005/8/layout/pyramid1"/>
    <dgm:cxn modelId="{9772E2A2-BDBE-4D2E-8DBA-D9D4421993A8}" type="presParOf" srcId="{2EF7CDAD-BF3C-487D-BC6C-88E10C337577}" destId="{90E7D699-ECAF-4327-BCE0-0459C9BE3A6E}"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5A72C43-CC91-4B72-B917-C26E2DEC7137}" type="doc">
      <dgm:prSet loTypeId="urn:microsoft.com/office/officeart/2005/8/layout/orgChart1" loCatId="hierarchy" qsTypeId="urn:microsoft.com/office/officeart/2005/8/quickstyle/simple1" qsCatId="simple" csTypeId="urn:microsoft.com/office/officeart/2005/8/colors/accent6_4" csCatId="accent6" phldr="1"/>
      <dgm:spPr/>
      <dgm:t>
        <a:bodyPr/>
        <a:lstStyle/>
        <a:p>
          <a:endParaRPr lang="en-GB"/>
        </a:p>
      </dgm:t>
    </dgm:pt>
    <dgm:pt modelId="{83280C3D-1CF3-47CD-BC8F-37EC93F2D260}">
      <dgm:prSet phldrT="[Text]" custT="1"/>
      <dgm:spPr>
        <a:solidFill>
          <a:schemeClr val="bg2"/>
        </a:solidFill>
        <a:ln>
          <a:solidFill>
            <a:schemeClr val="bg2">
              <a:lumMod val="50000"/>
            </a:schemeClr>
          </a:solidFill>
        </a:ln>
      </dgm:spPr>
      <dgm:t>
        <a:bodyPr/>
        <a:lstStyle/>
        <a:p>
          <a:r>
            <a:rPr lang="en-GB" sz="2000" b="1" dirty="0" smtClean="0">
              <a:solidFill>
                <a:schemeClr val="accent5">
                  <a:lumMod val="50000"/>
                </a:schemeClr>
              </a:solidFill>
            </a:rPr>
            <a:t>Variables</a:t>
          </a:r>
        </a:p>
      </dgm:t>
    </dgm:pt>
    <dgm:pt modelId="{F9ADFA53-4A19-4985-AD0D-27B9B8FD4D20}" type="parTrans" cxnId="{F53B19BF-142D-4502-89F9-D382890ABA0E}">
      <dgm:prSet/>
      <dgm:spPr/>
      <dgm:t>
        <a:bodyPr/>
        <a:lstStyle/>
        <a:p>
          <a:endParaRPr lang="en-GB" sz="1800">
            <a:solidFill>
              <a:schemeClr val="accent5">
                <a:lumMod val="50000"/>
              </a:schemeClr>
            </a:solidFill>
          </a:endParaRPr>
        </a:p>
      </dgm:t>
    </dgm:pt>
    <dgm:pt modelId="{9DF2FA5A-DE89-4D59-AEA0-0A5045027689}" type="sibTrans" cxnId="{F53B19BF-142D-4502-89F9-D382890ABA0E}">
      <dgm:prSet/>
      <dgm:spPr/>
      <dgm:t>
        <a:bodyPr/>
        <a:lstStyle/>
        <a:p>
          <a:endParaRPr lang="en-GB" sz="1800">
            <a:solidFill>
              <a:schemeClr val="accent5">
                <a:lumMod val="50000"/>
              </a:schemeClr>
            </a:solidFill>
          </a:endParaRPr>
        </a:p>
      </dgm:t>
    </dgm:pt>
    <dgm:pt modelId="{EF58501C-3C99-43BF-80AF-98CA2B512A63}">
      <dgm:prSet phldrT="[Text]" custT="1"/>
      <dgm:spPr>
        <a:solidFill>
          <a:srgbClr val="00B050"/>
        </a:solidFill>
        <a:ln>
          <a:solidFill>
            <a:srgbClr val="00602B"/>
          </a:solidFill>
        </a:ln>
      </dgm:spPr>
      <dgm:t>
        <a:bodyPr/>
        <a:lstStyle/>
        <a:p>
          <a:r>
            <a:rPr lang="en-GB" sz="2000" b="1" dirty="0" smtClean="0">
              <a:solidFill>
                <a:schemeClr val="accent5">
                  <a:lumMod val="50000"/>
                </a:schemeClr>
              </a:solidFill>
            </a:rPr>
            <a:t>Scale</a:t>
          </a:r>
        </a:p>
      </dgm:t>
    </dgm:pt>
    <dgm:pt modelId="{188C10EF-A95D-48E6-A067-B0B3D072B1D0}" type="parTrans" cxnId="{06848BAF-643D-4F46-B0CD-1D692E816D65}">
      <dgm:prSet/>
      <dgm:spPr/>
      <dgm:t>
        <a:bodyPr/>
        <a:lstStyle/>
        <a:p>
          <a:endParaRPr lang="en-GB" sz="2000">
            <a:solidFill>
              <a:schemeClr val="accent5">
                <a:lumMod val="50000"/>
              </a:schemeClr>
            </a:solidFill>
          </a:endParaRPr>
        </a:p>
      </dgm:t>
    </dgm:pt>
    <dgm:pt modelId="{CF698B20-B238-4E78-8E89-068D6A5C704C}" type="sibTrans" cxnId="{06848BAF-643D-4F46-B0CD-1D692E816D65}">
      <dgm:prSet/>
      <dgm:spPr/>
      <dgm:t>
        <a:bodyPr/>
        <a:lstStyle/>
        <a:p>
          <a:endParaRPr lang="en-GB" sz="1800">
            <a:solidFill>
              <a:schemeClr val="accent5">
                <a:lumMod val="50000"/>
              </a:schemeClr>
            </a:solidFill>
          </a:endParaRPr>
        </a:p>
      </dgm:t>
    </dgm:pt>
    <dgm:pt modelId="{78BF3024-E042-4081-AC59-72331EE540BC}">
      <dgm:prSet phldrT="[Text]" custT="1"/>
      <dgm:spPr>
        <a:solidFill>
          <a:schemeClr val="accent2">
            <a:lumMod val="40000"/>
            <a:lumOff val="60000"/>
          </a:schemeClr>
        </a:solidFill>
        <a:ln>
          <a:solidFill>
            <a:schemeClr val="accent2">
              <a:lumMod val="60000"/>
              <a:lumOff val="40000"/>
            </a:schemeClr>
          </a:solidFill>
        </a:ln>
      </dgm:spPr>
      <dgm:t>
        <a:bodyPr/>
        <a:lstStyle/>
        <a:p>
          <a:r>
            <a:rPr lang="en-GB" sz="2000" b="1" dirty="0" smtClean="0">
              <a:solidFill>
                <a:schemeClr val="accent5">
                  <a:lumMod val="50000"/>
                </a:schemeClr>
              </a:solidFill>
            </a:rPr>
            <a:t>Categorical</a:t>
          </a:r>
        </a:p>
      </dgm:t>
    </dgm:pt>
    <dgm:pt modelId="{560E0E50-8C2F-471B-850F-5874A2E8A128}" type="parTrans" cxnId="{CB61ED6C-EB88-40A4-8F6D-59DE8E3EBE8F}">
      <dgm:prSet/>
      <dgm:spPr/>
      <dgm:t>
        <a:bodyPr/>
        <a:lstStyle/>
        <a:p>
          <a:endParaRPr lang="en-GB" sz="2000">
            <a:solidFill>
              <a:schemeClr val="accent5">
                <a:lumMod val="50000"/>
              </a:schemeClr>
            </a:solidFill>
          </a:endParaRPr>
        </a:p>
      </dgm:t>
    </dgm:pt>
    <dgm:pt modelId="{14FE5DE9-5F9C-4B97-829C-B29310FF3FE0}" type="sibTrans" cxnId="{CB61ED6C-EB88-40A4-8F6D-59DE8E3EBE8F}">
      <dgm:prSet/>
      <dgm:spPr/>
      <dgm:t>
        <a:bodyPr/>
        <a:lstStyle/>
        <a:p>
          <a:endParaRPr lang="en-GB" sz="1800">
            <a:solidFill>
              <a:schemeClr val="accent5">
                <a:lumMod val="50000"/>
              </a:schemeClr>
            </a:solidFill>
          </a:endParaRPr>
        </a:p>
      </dgm:t>
    </dgm:pt>
    <dgm:pt modelId="{40C0C150-8D74-4CDA-888C-9945884CBAB3}">
      <dgm:prSet custT="1"/>
      <dgm:spPr>
        <a:solidFill>
          <a:srgbClr val="74F08F"/>
        </a:solidFill>
        <a:ln>
          <a:solidFill>
            <a:srgbClr val="00B050"/>
          </a:solidFill>
        </a:ln>
      </dgm:spPr>
      <dgm:t>
        <a:bodyPr/>
        <a:lstStyle/>
        <a:p>
          <a:pPr>
            <a:spcBef>
              <a:spcPts val="600"/>
            </a:spcBef>
            <a:spcAft>
              <a:spcPts val="600"/>
            </a:spcAft>
          </a:pPr>
          <a:r>
            <a:rPr lang="en-GB" sz="2000" b="1" dirty="0" smtClean="0">
              <a:solidFill>
                <a:schemeClr val="accent5">
                  <a:lumMod val="50000"/>
                </a:schemeClr>
              </a:solidFill>
            </a:rPr>
            <a:t>Continuous</a:t>
          </a:r>
        </a:p>
        <a:p>
          <a:pPr>
            <a:spcBef>
              <a:spcPts val="600"/>
            </a:spcBef>
            <a:spcAft>
              <a:spcPts val="600"/>
            </a:spcAft>
          </a:pPr>
          <a:r>
            <a:rPr lang="en-GB" sz="2000" dirty="0" smtClean="0">
              <a:solidFill>
                <a:schemeClr val="accent5">
                  <a:lumMod val="50000"/>
                </a:schemeClr>
              </a:solidFill>
              <a:latin typeface="+mn-lt"/>
              <a:ea typeface="+mn-ea"/>
              <a:cs typeface="+mn-cs"/>
            </a:rPr>
            <a:t>Measurements</a:t>
          </a:r>
        </a:p>
        <a:p>
          <a:pPr>
            <a:spcBef>
              <a:spcPts val="600"/>
            </a:spcBef>
            <a:spcAft>
              <a:spcPts val="600"/>
            </a:spcAft>
          </a:pPr>
          <a:r>
            <a:rPr lang="en-GB" sz="2000" dirty="0" smtClean="0">
              <a:solidFill>
                <a:schemeClr val="accent5">
                  <a:lumMod val="50000"/>
                </a:schemeClr>
              </a:solidFill>
              <a:latin typeface="+mn-lt"/>
              <a:ea typeface="+mn-ea"/>
              <a:cs typeface="+mn-cs"/>
            </a:rPr>
            <a:t>takes any value </a:t>
          </a:r>
          <a:endParaRPr lang="en-GB" sz="2000" b="1" dirty="0">
            <a:solidFill>
              <a:schemeClr val="accent5">
                <a:lumMod val="50000"/>
              </a:schemeClr>
            </a:solidFill>
          </a:endParaRPr>
        </a:p>
      </dgm:t>
    </dgm:pt>
    <dgm:pt modelId="{B02E6188-9427-48FF-A656-0A69DAE442D0}" type="parTrans" cxnId="{70DDCDB6-D4A3-4D58-B98B-EDF22E5818AA}">
      <dgm:prSet/>
      <dgm:spPr/>
      <dgm:t>
        <a:bodyPr/>
        <a:lstStyle/>
        <a:p>
          <a:endParaRPr lang="en-GB" sz="2000">
            <a:solidFill>
              <a:schemeClr val="accent5">
                <a:lumMod val="50000"/>
              </a:schemeClr>
            </a:solidFill>
          </a:endParaRPr>
        </a:p>
      </dgm:t>
    </dgm:pt>
    <dgm:pt modelId="{283E16A7-F278-4192-AA36-30AAFFBB8D7E}" type="sibTrans" cxnId="{70DDCDB6-D4A3-4D58-B98B-EDF22E5818AA}">
      <dgm:prSet/>
      <dgm:spPr/>
      <dgm:t>
        <a:bodyPr/>
        <a:lstStyle/>
        <a:p>
          <a:endParaRPr lang="en-GB" sz="1800">
            <a:solidFill>
              <a:schemeClr val="accent5">
                <a:lumMod val="50000"/>
              </a:schemeClr>
            </a:solidFill>
          </a:endParaRPr>
        </a:p>
      </dgm:t>
    </dgm:pt>
    <dgm:pt modelId="{973D4A2D-1237-402F-AB67-4FCE5E1649F3}">
      <dgm:prSet custT="1"/>
      <dgm:spPr>
        <a:solidFill>
          <a:srgbClr val="99FF99"/>
        </a:solidFill>
        <a:ln>
          <a:solidFill>
            <a:srgbClr val="00B050"/>
          </a:solidFill>
        </a:ln>
      </dgm:spPr>
      <dgm:t>
        <a:bodyPr/>
        <a:lstStyle/>
        <a:p>
          <a:r>
            <a:rPr lang="en-GB" sz="2000" b="1" dirty="0" smtClean="0">
              <a:solidFill>
                <a:schemeClr val="accent5">
                  <a:lumMod val="50000"/>
                </a:schemeClr>
              </a:solidFill>
            </a:rPr>
            <a:t>Discrete:</a:t>
          </a:r>
        </a:p>
        <a:p>
          <a:r>
            <a:rPr lang="en-GB" sz="2000" dirty="0" smtClean="0">
              <a:solidFill>
                <a:schemeClr val="accent5">
                  <a:lumMod val="50000"/>
                </a:schemeClr>
              </a:solidFill>
              <a:latin typeface="+mn-lt"/>
              <a:ea typeface="+mn-ea"/>
              <a:cs typeface="+mn-cs"/>
            </a:rPr>
            <a:t>Counts/ integers</a:t>
          </a:r>
          <a:endParaRPr lang="en-GB" sz="2000" b="1" dirty="0">
            <a:solidFill>
              <a:schemeClr val="accent5">
                <a:lumMod val="50000"/>
              </a:schemeClr>
            </a:solidFill>
          </a:endParaRPr>
        </a:p>
      </dgm:t>
    </dgm:pt>
    <dgm:pt modelId="{014C7509-1CAA-44FF-85F3-E543D16DFBB2}" type="parTrans" cxnId="{A6E2F4C7-F65C-43A4-8062-40E8E0692F2A}">
      <dgm:prSet/>
      <dgm:spPr/>
      <dgm:t>
        <a:bodyPr/>
        <a:lstStyle/>
        <a:p>
          <a:endParaRPr lang="en-GB" sz="2000">
            <a:solidFill>
              <a:schemeClr val="accent5">
                <a:lumMod val="50000"/>
              </a:schemeClr>
            </a:solidFill>
          </a:endParaRPr>
        </a:p>
      </dgm:t>
    </dgm:pt>
    <dgm:pt modelId="{E79948B3-65DA-4A14-B0C9-9B663DFEE190}" type="sibTrans" cxnId="{A6E2F4C7-F65C-43A4-8062-40E8E0692F2A}">
      <dgm:prSet/>
      <dgm:spPr/>
      <dgm:t>
        <a:bodyPr/>
        <a:lstStyle/>
        <a:p>
          <a:endParaRPr lang="en-GB" sz="1800">
            <a:solidFill>
              <a:schemeClr val="accent5">
                <a:lumMod val="50000"/>
              </a:schemeClr>
            </a:solidFill>
          </a:endParaRPr>
        </a:p>
      </dgm:t>
    </dgm:pt>
    <dgm:pt modelId="{58C2F5D4-72B6-44FA-88A3-C40DF993B5B6}">
      <dgm:prSet custT="1"/>
      <dgm:spPr>
        <a:solidFill>
          <a:schemeClr val="accent2">
            <a:lumMod val="20000"/>
            <a:lumOff val="80000"/>
          </a:schemeClr>
        </a:solidFill>
        <a:ln>
          <a:solidFill>
            <a:schemeClr val="accent2">
              <a:lumMod val="40000"/>
              <a:lumOff val="60000"/>
            </a:schemeClr>
          </a:solidFill>
        </a:ln>
      </dgm:spPr>
      <dgm:t>
        <a:bodyPr/>
        <a:lstStyle/>
        <a:p>
          <a:r>
            <a:rPr lang="en-GB" sz="2000" b="1" dirty="0" smtClean="0">
              <a:solidFill>
                <a:schemeClr val="accent5">
                  <a:lumMod val="50000"/>
                </a:schemeClr>
              </a:solidFill>
            </a:rPr>
            <a:t>Ordinal:</a:t>
          </a:r>
        </a:p>
        <a:p>
          <a:r>
            <a:rPr lang="en-GB" sz="2000" b="0" dirty="0" smtClean="0">
              <a:solidFill>
                <a:schemeClr val="accent5">
                  <a:lumMod val="50000"/>
                </a:schemeClr>
              </a:solidFill>
              <a:latin typeface="+mn-lt"/>
              <a:ea typeface="+mn-ea"/>
              <a:cs typeface="+mn-cs"/>
            </a:rPr>
            <a:t>obvious order</a:t>
          </a:r>
          <a:endParaRPr lang="en-GB" sz="2000" b="1" dirty="0">
            <a:solidFill>
              <a:schemeClr val="accent5">
                <a:lumMod val="50000"/>
              </a:schemeClr>
            </a:solidFill>
          </a:endParaRPr>
        </a:p>
      </dgm:t>
    </dgm:pt>
    <dgm:pt modelId="{FF4644E1-5619-494F-8944-73BB73782F8D}" type="parTrans" cxnId="{9DB1B428-65B6-453B-B4A9-C1C492629032}">
      <dgm:prSet/>
      <dgm:spPr/>
      <dgm:t>
        <a:bodyPr/>
        <a:lstStyle/>
        <a:p>
          <a:endParaRPr lang="en-GB" sz="2000">
            <a:solidFill>
              <a:schemeClr val="accent5">
                <a:lumMod val="50000"/>
              </a:schemeClr>
            </a:solidFill>
          </a:endParaRPr>
        </a:p>
      </dgm:t>
    </dgm:pt>
    <dgm:pt modelId="{83CE8F69-BDB6-43F4-A64D-3F8A85D8C7F9}" type="sibTrans" cxnId="{9DB1B428-65B6-453B-B4A9-C1C492629032}">
      <dgm:prSet/>
      <dgm:spPr/>
      <dgm:t>
        <a:bodyPr/>
        <a:lstStyle/>
        <a:p>
          <a:endParaRPr lang="en-GB" sz="1800">
            <a:solidFill>
              <a:schemeClr val="accent5">
                <a:lumMod val="50000"/>
              </a:schemeClr>
            </a:solidFill>
          </a:endParaRPr>
        </a:p>
      </dgm:t>
    </dgm:pt>
    <dgm:pt modelId="{172D1300-D830-4C18-8AD0-502916B6EA75}">
      <dgm:prSet custT="1"/>
      <dgm:spPr>
        <a:solidFill>
          <a:schemeClr val="accent2">
            <a:lumMod val="20000"/>
            <a:lumOff val="80000"/>
          </a:schemeClr>
        </a:solidFill>
        <a:ln>
          <a:solidFill>
            <a:schemeClr val="accent2">
              <a:lumMod val="40000"/>
              <a:lumOff val="60000"/>
            </a:schemeClr>
          </a:solidFill>
        </a:ln>
      </dgm:spPr>
      <dgm:t>
        <a:bodyPr/>
        <a:lstStyle/>
        <a:p>
          <a:r>
            <a:rPr lang="en-GB" sz="2000" b="1" dirty="0" smtClean="0">
              <a:solidFill>
                <a:schemeClr val="accent5">
                  <a:lumMod val="50000"/>
                </a:schemeClr>
              </a:solidFill>
            </a:rPr>
            <a:t>Nominal:</a:t>
          </a:r>
        </a:p>
        <a:p>
          <a:r>
            <a:rPr lang="en-GB" sz="2000" b="0" dirty="0" smtClean="0">
              <a:solidFill>
                <a:schemeClr val="accent5">
                  <a:lumMod val="50000"/>
                </a:schemeClr>
              </a:solidFill>
              <a:latin typeface="+mn-lt"/>
              <a:ea typeface="+mn-ea"/>
              <a:cs typeface="+mn-cs"/>
            </a:rPr>
            <a:t>no meaningful order</a:t>
          </a:r>
          <a:endParaRPr lang="en-GB" sz="2000" b="1" dirty="0">
            <a:solidFill>
              <a:schemeClr val="accent5">
                <a:lumMod val="50000"/>
              </a:schemeClr>
            </a:solidFill>
          </a:endParaRPr>
        </a:p>
      </dgm:t>
    </dgm:pt>
    <dgm:pt modelId="{CA1C63EE-E1A2-45D1-AFD7-56BA86D6175D}" type="parTrans" cxnId="{02D45D45-B871-4954-BBAE-D530890DEBB8}">
      <dgm:prSet/>
      <dgm:spPr/>
      <dgm:t>
        <a:bodyPr/>
        <a:lstStyle/>
        <a:p>
          <a:endParaRPr lang="en-GB" sz="2000">
            <a:solidFill>
              <a:schemeClr val="accent5">
                <a:lumMod val="50000"/>
              </a:schemeClr>
            </a:solidFill>
          </a:endParaRPr>
        </a:p>
      </dgm:t>
    </dgm:pt>
    <dgm:pt modelId="{78262F5F-3237-48CE-9DD2-DFA659EA0E7C}" type="sibTrans" cxnId="{02D45D45-B871-4954-BBAE-D530890DEBB8}">
      <dgm:prSet/>
      <dgm:spPr/>
      <dgm:t>
        <a:bodyPr/>
        <a:lstStyle/>
        <a:p>
          <a:endParaRPr lang="en-GB" sz="1800">
            <a:solidFill>
              <a:schemeClr val="accent5">
                <a:lumMod val="50000"/>
              </a:schemeClr>
            </a:solidFill>
          </a:endParaRPr>
        </a:p>
      </dgm:t>
    </dgm:pt>
    <dgm:pt modelId="{B7614A2C-8691-44E0-A7B6-0203FCC4E0BF}" type="pres">
      <dgm:prSet presAssocID="{B5A72C43-CC91-4B72-B917-C26E2DEC7137}" presName="hierChild1" presStyleCnt="0">
        <dgm:presLayoutVars>
          <dgm:orgChart val="1"/>
          <dgm:chPref val="1"/>
          <dgm:dir/>
          <dgm:animOne val="branch"/>
          <dgm:animLvl val="lvl"/>
          <dgm:resizeHandles/>
        </dgm:presLayoutVars>
      </dgm:prSet>
      <dgm:spPr/>
      <dgm:t>
        <a:bodyPr/>
        <a:lstStyle/>
        <a:p>
          <a:endParaRPr lang="en-GB"/>
        </a:p>
      </dgm:t>
    </dgm:pt>
    <dgm:pt modelId="{8EC72459-B08E-490E-8BA1-856A62AD9360}" type="pres">
      <dgm:prSet presAssocID="{83280C3D-1CF3-47CD-BC8F-37EC93F2D260}" presName="hierRoot1" presStyleCnt="0">
        <dgm:presLayoutVars>
          <dgm:hierBranch val="init"/>
        </dgm:presLayoutVars>
      </dgm:prSet>
      <dgm:spPr/>
    </dgm:pt>
    <dgm:pt modelId="{BBB5FB9F-67F4-4EFC-BDBF-419148B81D86}" type="pres">
      <dgm:prSet presAssocID="{83280C3D-1CF3-47CD-BC8F-37EC93F2D260}" presName="rootComposite1" presStyleCnt="0"/>
      <dgm:spPr/>
    </dgm:pt>
    <dgm:pt modelId="{EC9AF973-7B6D-42D6-9404-086DE0B266EC}" type="pres">
      <dgm:prSet presAssocID="{83280C3D-1CF3-47CD-BC8F-37EC93F2D260}" presName="rootText1" presStyleLbl="node0" presStyleIdx="0" presStyleCnt="1" custScaleX="161872" custLinFactNeighborX="-2170" custLinFactNeighborY="-48307">
        <dgm:presLayoutVars>
          <dgm:chPref val="3"/>
        </dgm:presLayoutVars>
      </dgm:prSet>
      <dgm:spPr/>
      <dgm:t>
        <a:bodyPr/>
        <a:lstStyle/>
        <a:p>
          <a:endParaRPr lang="en-GB"/>
        </a:p>
      </dgm:t>
    </dgm:pt>
    <dgm:pt modelId="{8B908B6B-EE4D-4C3E-B0A6-6CD1535BA0E2}" type="pres">
      <dgm:prSet presAssocID="{83280C3D-1CF3-47CD-BC8F-37EC93F2D260}" presName="rootConnector1" presStyleLbl="node1" presStyleIdx="0" presStyleCnt="0"/>
      <dgm:spPr/>
      <dgm:t>
        <a:bodyPr/>
        <a:lstStyle/>
        <a:p>
          <a:endParaRPr lang="en-GB"/>
        </a:p>
      </dgm:t>
    </dgm:pt>
    <dgm:pt modelId="{A6805005-6260-43FA-9362-343C11383FBD}" type="pres">
      <dgm:prSet presAssocID="{83280C3D-1CF3-47CD-BC8F-37EC93F2D260}" presName="hierChild2" presStyleCnt="0"/>
      <dgm:spPr/>
    </dgm:pt>
    <dgm:pt modelId="{A17CD97F-8451-4F90-9BCC-93346D7536F7}" type="pres">
      <dgm:prSet presAssocID="{188C10EF-A95D-48E6-A067-B0B3D072B1D0}" presName="Name37" presStyleLbl="parChTrans1D2" presStyleIdx="0" presStyleCnt="2"/>
      <dgm:spPr/>
      <dgm:t>
        <a:bodyPr/>
        <a:lstStyle/>
        <a:p>
          <a:endParaRPr lang="en-GB"/>
        </a:p>
      </dgm:t>
    </dgm:pt>
    <dgm:pt modelId="{B15A1DB8-19E4-4496-AE32-B1379917127E}" type="pres">
      <dgm:prSet presAssocID="{EF58501C-3C99-43BF-80AF-98CA2B512A63}" presName="hierRoot2" presStyleCnt="0">
        <dgm:presLayoutVars>
          <dgm:hierBranch/>
        </dgm:presLayoutVars>
      </dgm:prSet>
      <dgm:spPr/>
    </dgm:pt>
    <dgm:pt modelId="{235CA028-C708-438D-B63B-DC38AED87BF9}" type="pres">
      <dgm:prSet presAssocID="{EF58501C-3C99-43BF-80AF-98CA2B512A63}" presName="rootComposite" presStyleCnt="0"/>
      <dgm:spPr/>
    </dgm:pt>
    <dgm:pt modelId="{F83EFF51-DEC9-4E80-BEF3-F1326F0AB87F}" type="pres">
      <dgm:prSet presAssocID="{EF58501C-3C99-43BF-80AF-98CA2B512A63}" presName="rootText" presStyleLbl="node2" presStyleIdx="0" presStyleCnt="2" custScaleX="132010" custScaleY="86446" custLinFactNeighborX="-14535" custLinFactNeighborY="-41053">
        <dgm:presLayoutVars>
          <dgm:chPref val="3"/>
        </dgm:presLayoutVars>
      </dgm:prSet>
      <dgm:spPr/>
      <dgm:t>
        <a:bodyPr/>
        <a:lstStyle/>
        <a:p>
          <a:endParaRPr lang="en-GB"/>
        </a:p>
      </dgm:t>
    </dgm:pt>
    <dgm:pt modelId="{B2B2B801-A01C-4530-9DDD-806E473501D1}" type="pres">
      <dgm:prSet presAssocID="{EF58501C-3C99-43BF-80AF-98CA2B512A63}" presName="rootConnector" presStyleLbl="node2" presStyleIdx="0" presStyleCnt="2"/>
      <dgm:spPr/>
      <dgm:t>
        <a:bodyPr/>
        <a:lstStyle/>
        <a:p>
          <a:endParaRPr lang="en-GB"/>
        </a:p>
      </dgm:t>
    </dgm:pt>
    <dgm:pt modelId="{83500F31-DE01-42E6-88A6-52955508AFD1}" type="pres">
      <dgm:prSet presAssocID="{EF58501C-3C99-43BF-80AF-98CA2B512A63}" presName="hierChild4" presStyleCnt="0"/>
      <dgm:spPr/>
    </dgm:pt>
    <dgm:pt modelId="{0E3794A0-CBEA-4EED-94D3-DC42E4ED06EF}" type="pres">
      <dgm:prSet presAssocID="{B02E6188-9427-48FF-A656-0A69DAE442D0}" presName="Name35" presStyleLbl="parChTrans1D3" presStyleIdx="0" presStyleCnt="4"/>
      <dgm:spPr/>
      <dgm:t>
        <a:bodyPr/>
        <a:lstStyle/>
        <a:p>
          <a:endParaRPr lang="en-GB"/>
        </a:p>
      </dgm:t>
    </dgm:pt>
    <dgm:pt modelId="{DBFBAEBD-79BD-480D-9682-B0A29C24E2DE}" type="pres">
      <dgm:prSet presAssocID="{40C0C150-8D74-4CDA-888C-9945884CBAB3}" presName="hierRoot2" presStyleCnt="0">
        <dgm:presLayoutVars>
          <dgm:hierBranch val="init"/>
        </dgm:presLayoutVars>
      </dgm:prSet>
      <dgm:spPr/>
    </dgm:pt>
    <dgm:pt modelId="{2BC144DC-1980-4BF3-AD73-55AEEFF761A1}" type="pres">
      <dgm:prSet presAssocID="{40C0C150-8D74-4CDA-888C-9945884CBAB3}" presName="rootComposite" presStyleCnt="0"/>
      <dgm:spPr/>
    </dgm:pt>
    <dgm:pt modelId="{B552C769-DF5B-477C-A631-B425FFCD6A0E}" type="pres">
      <dgm:prSet presAssocID="{40C0C150-8D74-4CDA-888C-9945884CBAB3}" presName="rootText" presStyleLbl="node3" presStyleIdx="0" presStyleCnt="4" custScaleX="112432" custScaleY="152335" custLinFactNeighborX="4151" custLinFactNeighborY="-38701">
        <dgm:presLayoutVars>
          <dgm:chPref val="3"/>
        </dgm:presLayoutVars>
      </dgm:prSet>
      <dgm:spPr/>
      <dgm:t>
        <a:bodyPr/>
        <a:lstStyle/>
        <a:p>
          <a:endParaRPr lang="en-GB"/>
        </a:p>
      </dgm:t>
    </dgm:pt>
    <dgm:pt modelId="{CBD34939-4F02-469B-A12B-FFF9A7443868}" type="pres">
      <dgm:prSet presAssocID="{40C0C150-8D74-4CDA-888C-9945884CBAB3}" presName="rootConnector" presStyleLbl="node3" presStyleIdx="0" presStyleCnt="4"/>
      <dgm:spPr/>
      <dgm:t>
        <a:bodyPr/>
        <a:lstStyle/>
        <a:p>
          <a:endParaRPr lang="en-GB"/>
        </a:p>
      </dgm:t>
    </dgm:pt>
    <dgm:pt modelId="{1C1B6590-EBD9-4961-9A3A-B1C0379670EA}" type="pres">
      <dgm:prSet presAssocID="{40C0C150-8D74-4CDA-888C-9945884CBAB3}" presName="hierChild4" presStyleCnt="0"/>
      <dgm:spPr/>
    </dgm:pt>
    <dgm:pt modelId="{1651B8B9-57FE-4B7E-BB81-4E275250FF83}" type="pres">
      <dgm:prSet presAssocID="{40C0C150-8D74-4CDA-888C-9945884CBAB3}" presName="hierChild5" presStyleCnt="0"/>
      <dgm:spPr/>
    </dgm:pt>
    <dgm:pt modelId="{E46B3259-C5F6-4E57-8282-E0B5EE9EAD22}" type="pres">
      <dgm:prSet presAssocID="{014C7509-1CAA-44FF-85F3-E543D16DFBB2}" presName="Name35" presStyleLbl="parChTrans1D3" presStyleIdx="1" presStyleCnt="4"/>
      <dgm:spPr/>
      <dgm:t>
        <a:bodyPr/>
        <a:lstStyle/>
        <a:p>
          <a:endParaRPr lang="en-GB"/>
        </a:p>
      </dgm:t>
    </dgm:pt>
    <dgm:pt modelId="{0CC2EA35-5438-421F-8C71-A73970B4D741}" type="pres">
      <dgm:prSet presAssocID="{973D4A2D-1237-402F-AB67-4FCE5E1649F3}" presName="hierRoot2" presStyleCnt="0">
        <dgm:presLayoutVars>
          <dgm:hierBranch val="init"/>
        </dgm:presLayoutVars>
      </dgm:prSet>
      <dgm:spPr/>
    </dgm:pt>
    <dgm:pt modelId="{5003F011-3A10-4F50-86BE-6B9D9A17590E}" type="pres">
      <dgm:prSet presAssocID="{973D4A2D-1237-402F-AB67-4FCE5E1649F3}" presName="rootComposite" presStyleCnt="0"/>
      <dgm:spPr/>
    </dgm:pt>
    <dgm:pt modelId="{66E7073E-51DC-49E4-ACBA-705E4D232A7E}" type="pres">
      <dgm:prSet presAssocID="{973D4A2D-1237-402F-AB67-4FCE5E1649F3}" presName="rootText" presStyleLbl="node3" presStyleIdx="1" presStyleCnt="4" custScaleX="130075" custScaleY="147383" custLinFactNeighborX="1085" custLinFactNeighborY="-37311">
        <dgm:presLayoutVars>
          <dgm:chPref val="3"/>
        </dgm:presLayoutVars>
      </dgm:prSet>
      <dgm:spPr/>
      <dgm:t>
        <a:bodyPr/>
        <a:lstStyle/>
        <a:p>
          <a:endParaRPr lang="en-GB"/>
        </a:p>
      </dgm:t>
    </dgm:pt>
    <dgm:pt modelId="{1EAFB714-DCBF-41D2-BDFD-31CB46C49156}" type="pres">
      <dgm:prSet presAssocID="{973D4A2D-1237-402F-AB67-4FCE5E1649F3}" presName="rootConnector" presStyleLbl="node3" presStyleIdx="1" presStyleCnt="4"/>
      <dgm:spPr/>
      <dgm:t>
        <a:bodyPr/>
        <a:lstStyle/>
        <a:p>
          <a:endParaRPr lang="en-GB"/>
        </a:p>
      </dgm:t>
    </dgm:pt>
    <dgm:pt modelId="{3CA2A835-4315-4ABD-845B-BC9D7D7304E6}" type="pres">
      <dgm:prSet presAssocID="{973D4A2D-1237-402F-AB67-4FCE5E1649F3}" presName="hierChild4" presStyleCnt="0"/>
      <dgm:spPr/>
    </dgm:pt>
    <dgm:pt modelId="{E7393FD2-DE47-4845-B62D-2D71DD2DAAF1}" type="pres">
      <dgm:prSet presAssocID="{973D4A2D-1237-402F-AB67-4FCE5E1649F3}" presName="hierChild5" presStyleCnt="0"/>
      <dgm:spPr/>
    </dgm:pt>
    <dgm:pt modelId="{2A0A9EBD-81E6-4B6A-9705-3081AE485691}" type="pres">
      <dgm:prSet presAssocID="{EF58501C-3C99-43BF-80AF-98CA2B512A63}" presName="hierChild5" presStyleCnt="0"/>
      <dgm:spPr/>
    </dgm:pt>
    <dgm:pt modelId="{16C2886D-E67B-438F-B72D-D78B0A87CD28}" type="pres">
      <dgm:prSet presAssocID="{560E0E50-8C2F-471B-850F-5874A2E8A128}" presName="Name37" presStyleLbl="parChTrans1D2" presStyleIdx="1" presStyleCnt="2"/>
      <dgm:spPr/>
      <dgm:t>
        <a:bodyPr/>
        <a:lstStyle/>
        <a:p>
          <a:endParaRPr lang="en-GB"/>
        </a:p>
      </dgm:t>
    </dgm:pt>
    <dgm:pt modelId="{7A4490DD-5259-4354-ACC7-E29F45AAF879}" type="pres">
      <dgm:prSet presAssocID="{78BF3024-E042-4081-AC59-72331EE540BC}" presName="hierRoot2" presStyleCnt="0">
        <dgm:presLayoutVars>
          <dgm:hierBranch/>
        </dgm:presLayoutVars>
      </dgm:prSet>
      <dgm:spPr/>
    </dgm:pt>
    <dgm:pt modelId="{A457F7EB-E508-49CE-A7DE-B38811DFC228}" type="pres">
      <dgm:prSet presAssocID="{78BF3024-E042-4081-AC59-72331EE540BC}" presName="rootComposite" presStyleCnt="0"/>
      <dgm:spPr/>
    </dgm:pt>
    <dgm:pt modelId="{578ECE26-1A55-4025-B8DF-AA0DB87AE8E6}" type="pres">
      <dgm:prSet presAssocID="{78BF3024-E042-4081-AC59-72331EE540BC}" presName="rootText" presStyleLbl="node2" presStyleIdx="1" presStyleCnt="2" custScaleX="155051" custScaleY="104144" custLinFactNeighborX="17101" custLinFactNeighborY="-42703">
        <dgm:presLayoutVars>
          <dgm:chPref val="3"/>
        </dgm:presLayoutVars>
      </dgm:prSet>
      <dgm:spPr/>
      <dgm:t>
        <a:bodyPr/>
        <a:lstStyle/>
        <a:p>
          <a:endParaRPr lang="en-GB"/>
        </a:p>
      </dgm:t>
    </dgm:pt>
    <dgm:pt modelId="{A23E283E-1924-480F-AA12-5417CE1EEAA6}" type="pres">
      <dgm:prSet presAssocID="{78BF3024-E042-4081-AC59-72331EE540BC}" presName="rootConnector" presStyleLbl="node2" presStyleIdx="1" presStyleCnt="2"/>
      <dgm:spPr/>
      <dgm:t>
        <a:bodyPr/>
        <a:lstStyle/>
        <a:p>
          <a:endParaRPr lang="en-GB"/>
        </a:p>
      </dgm:t>
    </dgm:pt>
    <dgm:pt modelId="{2F3A70D3-31E8-4E9E-B6ED-E0ED65184571}" type="pres">
      <dgm:prSet presAssocID="{78BF3024-E042-4081-AC59-72331EE540BC}" presName="hierChild4" presStyleCnt="0"/>
      <dgm:spPr/>
    </dgm:pt>
    <dgm:pt modelId="{7257F328-C2E1-40BF-B4B9-E230B2090A32}" type="pres">
      <dgm:prSet presAssocID="{FF4644E1-5619-494F-8944-73BB73782F8D}" presName="Name35" presStyleLbl="parChTrans1D3" presStyleIdx="2" presStyleCnt="4"/>
      <dgm:spPr/>
      <dgm:t>
        <a:bodyPr/>
        <a:lstStyle/>
        <a:p>
          <a:endParaRPr lang="en-GB"/>
        </a:p>
      </dgm:t>
    </dgm:pt>
    <dgm:pt modelId="{561A9A35-222D-4B40-9F29-BB6281BE8DA9}" type="pres">
      <dgm:prSet presAssocID="{58C2F5D4-72B6-44FA-88A3-C40DF993B5B6}" presName="hierRoot2" presStyleCnt="0">
        <dgm:presLayoutVars>
          <dgm:hierBranch val="init"/>
        </dgm:presLayoutVars>
      </dgm:prSet>
      <dgm:spPr/>
    </dgm:pt>
    <dgm:pt modelId="{E77302AF-D2E1-4B42-9277-DE03EACD1F5E}" type="pres">
      <dgm:prSet presAssocID="{58C2F5D4-72B6-44FA-88A3-C40DF993B5B6}" presName="rootComposite" presStyleCnt="0"/>
      <dgm:spPr/>
    </dgm:pt>
    <dgm:pt modelId="{DF84D218-6990-4277-8DB1-92A9C1958688}" type="pres">
      <dgm:prSet presAssocID="{58C2F5D4-72B6-44FA-88A3-C40DF993B5B6}" presName="rootText" presStyleLbl="node3" presStyleIdx="2" presStyleCnt="4" custScaleX="103297" custScaleY="142931" custLinFactNeighborX="-1840" custLinFactNeighborY="-47038">
        <dgm:presLayoutVars>
          <dgm:chPref val="3"/>
        </dgm:presLayoutVars>
      </dgm:prSet>
      <dgm:spPr/>
      <dgm:t>
        <a:bodyPr/>
        <a:lstStyle/>
        <a:p>
          <a:endParaRPr lang="en-GB"/>
        </a:p>
      </dgm:t>
    </dgm:pt>
    <dgm:pt modelId="{46EE89A1-7D21-45CE-8DC2-54AF28C5FC80}" type="pres">
      <dgm:prSet presAssocID="{58C2F5D4-72B6-44FA-88A3-C40DF993B5B6}" presName="rootConnector" presStyleLbl="node3" presStyleIdx="2" presStyleCnt="4"/>
      <dgm:spPr/>
      <dgm:t>
        <a:bodyPr/>
        <a:lstStyle/>
        <a:p>
          <a:endParaRPr lang="en-GB"/>
        </a:p>
      </dgm:t>
    </dgm:pt>
    <dgm:pt modelId="{886EF69B-41A2-4EE0-B34E-24F5DBEC340A}" type="pres">
      <dgm:prSet presAssocID="{58C2F5D4-72B6-44FA-88A3-C40DF993B5B6}" presName="hierChild4" presStyleCnt="0"/>
      <dgm:spPr/>
    </dgm:pt>
    <dgm:pt modelId="{D54820EB-9FA5-4B8C-B8AB-38A76CBAC744}" type="pres">
      <dgm:prSet presAssocID="{58C2F5D4-72B6-44FA-88A3-C40DF993B5B6}" presName="hierChild5" presStyleCnt="0"/>
      <dgm:spPr/>
    </dgm:pt>
    <dgm:pt modelId="{0DA0569D-C164-490B-A1C0-2024EDA53669}" type="pres">
      <dgm:prSet presAssocID="{CA1C63EE-E1A2-45D1-AFD7-56BA86D6175D}" presName="Name35" presStyleLbl="parChTrans1D3" presStyleIdx="3" presStyleCnt="4"/>
      <dgm:spPr/>
      <dgm:t>
        <a:bodyPr/>
        <a:lstStyle/>
        <a:p>
          <a:endParaRPr lang="en-GB"/>
        </a:p>
      </dgm:t>
    </dgm:pt>
    <dgm:pt modelId="{EDF9989A-28E0-4D4B-8F3C-F1958418278B}" type="pres">
      <dgm:prSet presAssocID="{172D1300-D830-4C18-8AD0-502916B6EA75}" presName="hierRoot2" presStyleCnt="0">
        <dgm:presLayoutVars>
          <dgm:hierBranch val="init"/>
        </dgm:presLayoutVars>
      </dgm:prSet>
      <dgm:spPr/>
    </dgm:pt>
    <dgm:pt modelId="{68C5F077-191A-4435-93F6-1C44DF04613F}" type="pres">
      <dgm:prSet presAssocID="{172D1300-D830-4C18-8AD0-502916B6EA75}" presName="rootComposite" presStyleCnt="0"/>
      <dgm:spPr/>
    </dgm:pt>
    <dgm:pt modelId="{A6E9E1E1-58AD-4023-923E-7114C29788DE}" type="pres">
      <dgm:prSet presAssocID="{172D1300-D830-4C18-8AD0-502916B6EA75}" presName="rootText" presStyleLbl="node3" presStyleIdx="3" presStyleCnt="4" custScaleX="122167" custScaleY="151424" custLinFactNeighborX="-6375" custLinFactNeighborY="-47038">
        <dgm:presLayoutVars>
          <dgm:chPref val="3"/>
        </dgm:presLayoutVars>
      </dgm:prSet>
      <dgm:spPr/>
      <dgm:t>
        <a:bodyPr/>
        <a:lstStyle/>
        <a:p>
          <a:endParaRPr lang="en-GB"/>
        </a:p>
      </dgm:t>
    </dgm:pt>
    <dgm:pt modelId="{DCE2FA4D-078E-47F6-9005-7ECB11E1FDD0}" type="pres">
      <dgm:prSet presAssocID="{172D1300-D830-4C18-8AD0-502916B6EA75}" presName="rootConnector" presStyleLbl="node3" presStyleIdx="3" presStyleCnt="4"/>
      <dgm:spPr/>
      <dgm:t>
        <a:bodyPr/>
        <a:lstStyle/>
        <a:p>
          <a:endParaRPr lang="en-GB"/>
        </a:p>
      </dgm:t>
    </dgm:pt>
    <dgm:pt modelId="{54ED0AAA-2BAF-4768-91D3-B9E9D704327E}" type="pres">
      <dgm:prSet presAssocID="{172D1300-D830-4C18-8AD0-502916B6EA75}" presName="hierChild4" presStyleCnt="0"/>
      <dgm:spPr/>
    </dgm:pt>
    <dgm:pt modelId="{82C55870-A8A3-4F23-AE0B-FB5DD34CEBD4}" type="pres">
      <dgm:prSet presAssocID="{172D1300-D830-4C18-8AD0-502916B6EA75}" presName="hierChild5" presStyleCnt="0"/>
      <dgm:spPr/>
    </dgm:pt>
    <dgm:pt modelId="{81A8A3AE-A628-409A-A3B5-AA5B92FCD221}" type="pres">
      <dgm:prSet presAssocID="{78BF3024-E042-4081-AC59-72331EE540BC}" presName="hierChild5" presStyleCnt="0"/>
      <dgm:spPr/>
    </dgm:pt>
    <dgm:pt modelId="{0B30CE88-3B0F-4B1E-88B0-BB7CD305619C}" type="pres">
      <dgm:prSet presAssocID="{83280C3D-1CF3-47CD-BC8F-37EC93F2D260}" presName="hierChild3" presStyleCnt="0"/>
      <dgm:spPr/>
    </dgm:pt>
  </dgm:ptLst>
  <dgm:cxnLst>
    <dgm:cxn modelId="{F53B19BF-142D-4502-89F9-D382890ABA0E}" srcId="{B5A72C43-CC91-4B72-B917-C26E2DEC7137}" destId="{83280C3D-1CF3-47CD-BC8F-37EC93F2D260}" srcOrd="0" destOrd="0" parTransId="{F9ADFA53-4A19-4985-AD0D-27B9B8FD4D20}" sibTransId="{9DF2FA5A-DE89-4D59-AEA0-0A5045027689}"/>
    <dgm:cxn modelId="{E82A21F7-7805-4873-ABDA-FC84401001D1}" type="presOf" srcId="{CA1C63EE-E1A2-45D1-AFD7-56BA86D6175D}" destId="{0DA0569D-C164-490B-A1C0-2024EDA53669}" srcOrd="0" destOrd="0" presId="urn:microsoft.com/office/officeart/2005/8/layout/orgChart1"/>
    <dgm:cxn modelId="{E7245F34-78DE-41A0-8C3A-629B6C064F60}" type="presOf" srcId="{188C10EF-A95D-48E6-A067-B0B3D072B1D0}" destId="{A17CD97F-8451-4F90-9BCC-93346D7536F7}" srcOrd="0" destOrd="0" presId="urn:microsoft.com/office/officeart/2005/8/layout/orgChart1"/>
    <dgm:cxn modelId="{9DB1B428-65B6-453B-B4A9-C1C492629032}" srcId="{78BF3024-E042-4081-AC59-72331EE540BC}" destId="{58C2F5D4-72B6-44FA-88A3-C40DF993B5B6}" srcOrd="0" destOrd="0" parTransId="{FF4644E1-5619-494F-8944-73BB73782F8D}" sibTransId="{83CE8F69-BDB6-43F4-A64D-3F8A85D8C7F9}"/>
    <dgm:cxn modelId="{93B56CE5-A3E0-4F0C-8196-482CF921F6B5}" type="presOf" srcId="{973D4A2D-1237-402F-AB67-4FCE5E1649F3}" destId="{66E7073E-51DC-49E4-ACBA-705E4D232A7E}" srcOrd="0" destOrd="0" presId="urn:microsoft.com/office/officeart/2005/8/layout/orgChart1"/>
    <dgm:cxn modelId="{2A06B33B-4A72-4571-9C3F-D5E4D94C4CDF}" type="presOf" srcId="{B02E6188-9427-48FF-A656-0A69DAE442D0}" destId="{0E3794A0-CBEA-4EED-94D3-DC42E4ED06EF}" srcOrd="0" destOrd="0" presId="urn:microsoft.com/office/officeart/2005/8/layout/orgChart1"/>
    <dgm:cxn modelId="{CD58FB30-D03C-4A81-91A4-3A1FF7494BC3}" type="presOf" srcId="{014C7509-1CAA-44FF-85F3-E543D16DFBB2}" destId="{E46B3259-C5F6-4E57-8282-E0B5EE9EAD22}" srcOrd="0" destOrd="0" presId="urn:microsoft.com/office/officeart/2005/8/layout/orgChart1"/>
    <dgm:cxn modelId="{A6E2F4C7-F65C-43A4-8062-40E8E0692F2A}" srcId="{EF58501C-3C99-43BF-80AF-98CA2B512A63}" destId="{973D4A2D-1237-402F-AB67-4FCE5E1649F3}" srcOrd="1" destOrd="0" parTransId="{014C7509-1CAA-44FF-85F3-E543D16DFBB2}" sibTransId="{E79948B3-65DA-4A14-B0C9-9B663DFEE190}"/>
    <dgm:cxn modelId="{70DDCDB6-D4A3-4D58-B98B-EDF22E5818AA}" srcId="{EF58501C-3C99-43BF-80AF-98CA2B512A63}" destId="{40C0C150-8D74-4CDA-888C-9945884CBAB3}" srcOrd="0" destOrd="0" parTransId="{B02E6188-9427-48FF-A656-0A69DAE442D0}" sibTransId="{283E16A7-F278-4192-AA36-30AAFFBB8D7E}"/>
    <dgm:cxn modelId="{0D22B600-A3F5-4CCD-8E52-0277E5F99479}" type="presOf" srcId="{58C2F5D4-72B6-44FA-88A3-C40DF993B5B6}" destId="{46EE89A1-7D21-45CE-8DC2-54AF28C5FC80}" srcOrd="1" destOrd="0" presId="urn:microsoft.com/office/officeart/2005/8/layout/orgChart1"/>
    <dgm:cxn modelId="{1C57C011-D1A4-4542-A7B6-0D73D52165F9}" type="presOf" srcId="{58C2F5D4-72B6-44FA-88A3-C40DF993B5B6}" destId="{DF84D218-6990-4277-8DB1-92A9C1958688}" srcOrd="0" destOrd="0" presId="urn:microsoft.com/office/officeart/2005/8/layout/orgChart1"/>
    <dgm:cxn modelId="{D9E39915-D9EF-4986-8D2F-09814EE389C0}" type="presOf" srcId="{973D4A2D-1237-402F-AB67-4FCE5E1649F3}" destId="{1EAFB714-DCBF-41D2-BDFD-31CB46C49156}" srcOrd="1" destOrd="0" presId="urn:microsoft.com/office/officeart/2005/8/layout/orgChart1"/>
    <dgm:cxn modelId="{2DBDC9A9-5F88-4474-8CD2-7AF568A1B428}" type="presOf" srcId="{172D1300-D830-4C18-8AD0-502916B6EA75}" destId="{A6E9E1E1-58AD-4023-923E-7114C29788DE}" srcOrd="0" destOrd="0" presId="urn:microsoft.com/office/officeart/2005/8/layout/orgChart1"/>
    <dgm:cxn modelId="{06848BAF-643D-4F46-B0CD-1D692E816D65}" srcId="{83280C3D-1CF3-47CD-BC8F-37EC93F2D260}" destId="{EF58501C-3C99-43BF-80AF-98CA2B512A63}" srcOrd="0" destOrd="0" parTransId="{188C10EF-A95D-48E6-A067-B0B3D072B1D0}" sibTransId="{CF698B20-B238-4E78-8E89-068D6A5C704C}"/>
    <dgm:cxn modelId="{8F1601D4-667A-40B4-A481-A21E77703252}" type="presOf" srcId="{560E0E50-8C2F-471B-850F-5874A2E8A128}" destId="{16C2886D-E67B-438F-B72D-D78B0A87CD28}" srcOrd="0" destOrd="0" presId="urn:microsoft.com/office/officeart/2005/8/layout/orgChart1"/>
    <dgm:cxn modelId="{87EA8F19-BDD9-41CF-B361-E2CBA0CD596D}" type="presOf" srcId="{FF4644E1-5619-494F-8944-73BB73782F8D}" destId="{7257F328-C2E1-40BF-B4B9-E230B2090A32}" srcOrd="0" destOrd="0" presId="urn:microsoft.com/office/officeart/2005/8/layout/orgChart1"/>
    <dgm:cxn modelId="{54144D78-E162-43E7-9643-15EE419975F0}" type="presOf" srcId="{83280C3D-1CF3-47CD-BC8F-37EC93F2D260}" destId="{8B908B6B-EE4D-4C3E-B0A6-6CD1535BA0E2}" srcOrd="1" destOrd="0" presId="urn:microsoft.com/office/officeart/2005/8/layout/orgChart1"/>
    <dgm:cxn modelId="{9B5AA29E-2C63-4FB1-BF47-51DA0627A7F4}" type="presOf" srcId="{EF58501C-3C99-43BF-80AF-98CA2B512A63}" destId="{B2B2B801-A01C-4530-9DDD-806E473501D1}" srcOrd="1" destOrd="0" presId="urn:microsoft.com/office/officeart/2005/8/layout/orgChart1"/>
    <dgm:cxn modelId="{02D45D45-B871-4954-BBAE-D530890DEBB8}" srcId="{78BF3024-E042-4081-AC59-72331EE540BC}" destId="{172D1300-D830-4C18-8AD0-502916B6EA75}" srcOrd="1" destOrd="0" parTransId="{CA1C63EE-E1A2-45D1-AFD7-56BA86D6175D}" sibTransId="{78262F5F-3237-48CE-9DD2-DFA659EA0E7C}"/>
    <dgm:cxn modelId="{03554DA1-6154-4907-BFEA-97DE6AFD9C4C}" type="presOf" srcId="{78BF3024-E042-4081-AC59-72331EE540BC}" destId="{578ECE26-1A55-4025-B8DF-AA0DB87AE8E6}" srcOrd="0" destOrd="0" presId="urn:microsoft.com/office/officeart/2005/8/layout/orgChart1"/>
    <dgm:cxn modelId="{21F0FBB3-B257-4044-BEDD-CF05303E0E81}" type="presOf" srcId="{40C0C150-8D74-4CDA-888C-9945884CBAB3}" destId="{B552C769-DF5B-477C-A631-B425FFCD6A0E}" srcOrd="0" destOrd="0" presId="urn:microsoft.com/office/officeart/2005/8/layout/orgChart1"/>
    <dgm:cxn modelId="{6787A65E-8D06-4CC6-BA6D-A28E4ADAC5CD}" type="presOf" srcId="{40C0C150-8D74-4CDA-888C-9945884CBAB3}" destId="{CBD34939-4F02-469B-A12B-FFF9A7443868}" srcOrd="1" destOrd="0" presId="urn:microsoft.com/office/officeart/2005/8/layout/orgChart1"/>
    <dgm:cxn modelId="{CB54C96B-14EC-4A7A-81D7-25424308743B}" type="presOf" srcId="{83280C3D-1CF3-47CD-BC8F-37EC93F2D260}" destId="{EC9AF973-7B6D-42D6-9404-086DE0B266EC}" srcOrd="0" destOrd="0" presId="urn:microsoft.com/office/officeart/2005/8/layout/orgChart1"/>
    <dgm:cxn modelId="{63E108CA-66EF-4A03-AF7A-0047AB8C14C9}" type="presOf" srcId="{B5A72C43-CC91-4B72-B917-C26E2DEC7137}" destId="{B7614A2C-8691-44E0-A7B6-0203FCC4E0BF}" srcOrd="0" destOrd="0" presId="urn:microsoft.com/office/officeart/2005/8/layout/orgChart1"/>
    <dgm:cxn modelId="{682948B4-8398-4213-8342-006EF9519709}" type="presOf" srcId="{172D1300-D830-4C18-8AD0-502916B6EA75}" destId="{DCE2FA4D-078E-47F6-9005-7ECB11E1FDD0}" srcOrd="1" destOrd="0" presId="urn:microsoft.com/office/officeart/2005/8/layout/orgChart1"/>
    <dgm:cxn modelId="{CB61ED6C-EB88-40A4-8F6D-59DE8E3EBE8F}" srcId="{83280C3D-1CF3-47CD-BC8F-37EC93F2D260}" destId="{78BF3024-E042-4081-AC59-72331EE540BC}" srcOrd="1" destOrd="0" parTransId="{560E0E50-8C2F-471B-850F-5874A2E8A128}" sibTransId="{14FE5DE9-5F9C-4B97-829C-B29310FF3FE0}"/>
    <dgm:cxn modelId="{9AE53EF3-53BD-43B3-97B8-6DC058AB3DD2}" type="presOf" srcId="{EF58501C-3C99-43BF-80AF-98CA2B512A63}" destId="{F83EFF51-DEC9-4E80-BEF3-F1326F0AB87F}" srcOrd="0" destOrd="0" presId="urn:microsoft.com/office/officeart/2005/8/layout/orgChart1"/>
    <dgm:cxn modelId="{40DF96E4-664B-46AE-8ADF-E344B8311631}" type="presOf" srcId="{78BF3024-E042-4081-AC59-72331EE540BC}" destId="{A23E283E-1924-480F-AA12-5417CE1EEAA6}" srcOrd="1" destOrd="0" presId="urn:microsoft.com/office/officeart/2005/8/layout/orgChart1"/>
    <dgm:cxn modelId="{1D2A3194-422A-4F92-BD88-B2799D7A91CF}" type="presParOf" srcId="{B7614A2C-8691-44E0-A7B6-0203FCC4E0BF}" destId="{8EC72459-B08E-490E-8BA1-856A62AD9360}" srcOrd="0" destOrd="0" presId="urn:microsoft.com/office/officeart/2005/8/layout/orgChart1"/>
    <dgm:cxn modelId="{9F12D715-CDE5-4F47-BBAE-DA726B497D77}" type="presParOf" srcId="{8EC72459-B08E-490E-8BA1-856A62AD9360}" destId="{BBB5FB9F-67F4-4EFC-BDBF-419148B81D86}" srcOrd="0" destOrd="0" presId="urn:microsoft.com/office/officeart/2005/8/layout/orgChart1"/>
    <dgm:cxn modelId="{79219C09-AE34-4178-B562-D6679856CBE1}" type="presParOf" srcId="{BBB5FB9F-67F4-4EFC-BDBF-419148B81D86}" destId="{EC9AF973-7B6D-42D6-9404-086DE0B266EC}" srcOrd="0" destOrd="0" presId="urn:microsoft.com/office/officeart/2005/8/layout/orgChart1"/>
    <dgm:cxn modelId="{BC00BA25-1691-41BC-AC13-134F77583930}" type="presParOf" srcId="{BBB5FB9F-67F4-4EFC-BDBF-419148B81D86}" destId="{8B908B6B-EE4D-4C3E-B0A6-6CD1535BA0E2}" srcOrd="1" destOrd="0" presId="urn:microsoft.com/office/officeart/2005/8/layout/orgChart1"/>
    <dgm:cxn modelId="{D527E4BC-DD00-4840-A69C-4911740C706C}" type="presParOf" srcId="{8EC72459-B08E-490E-8BA1-856A62AD9360}" destId="{A6805005-6260-43FA-9362-343C11383FBD}" srcOrd="1" destOrd="0" presId="urn:microsoft.com/office/officeart/2005/8/layout/orgChart1"/>
    <dgm:cxn modelId="{E18818EE-C991-4799-B267-ED116F388033}" type="presParOf" srcId="{A6805005-6260-43FA-9362-343C11383FBD}" destId="{A17CD97F-8451-4F90-9BCC-93346D7536F7}" srcOrd="0" destOrd="0" presId="urn:microsoft.com/office/officeart/2005/8/layout/orgChart1"/>
    <dgm:cxn modelId="{55C9DEEC-6374-4F57-A9E7-A9D7C1472459}" type="presParOf" srcId="{A6805005-6260-43FA-9362-343C11383FBD}" destId="{B15A1DB8-19E4-4496-AE32-B1379917127E}" srcOrd="1" destOrd="0" presId="urn:microsoft.com/office/officeart/2005/8/layout/orgChart1"/>
    <dgm:cxn modelId="{6BA42599-8E76-4D83-8C6F-02651C11B405}" type="presParOf" srcId="{B15A1DB8-19E4-4496-AE32-B1379917127E}" destId="{235CA028-C708-438D-B63B-DC38AED87BF9}" srcOrd="0" destOrd="0" presId="urn:microsoft.com/office/officeart/2005/8/layout/orgChart1"/>
    <dgm:cxn modelId="{CE1109B5-B85D-4B14-B04D-86221CDB933C}" type="presParOf" srcId="{235CA028-C708-438D-B63B-DC38AED87BF9}" destId="{F83EFF51-DEC9-4E80-BEF3-F1326F0AB87F}" srcOrd="0" destOrd="0" presId="urn:microsoft.com/office/officeart/2005/8/layout/orgChart1"/>
    <dgm:cxn modelId="{6A458FC9-D38E-4CEC-AD08-A8F7FEA13DE3}" type="presParOf" srcId="{235CA028-C708-438D-B63B-DC38AED87BF9}" destId="{B2B2B801-A01C-4530-9DDD-806E473501D1}" srcOrd="1" destOrd="0" presId="urn:microsoft.com/office/officeart/2005/8/layout/orgChart1"/>
    <dgm:cxn modelId="{59919135-AF1A-459B-A460-239DB86EAB2E}" type="presParOf" srcId="{B15A1DB8-19E4-4496-AE32-B1379917127E}" destId="{83500F31-DE01-42E6-88A6-52955508AFD1}" srcOrd="1" destOrd="0" presId="urn:microsoft.com/office/officeart/2005/8/layout/orgChart1"/>
    <dgm:cxn modelId="{0957A5FF-3940-484E-B768-88A5E6FB1ACB}" type="presParOf" srcId="{83500F31-DE01-42E6-88A6-52955508AFD1}" destId="{0E3794A0-CBEA-4EED-94D3-DC42E4ED06EF}" srcOrd="0" destOrd="0" presId="urn:microsoft.com/office/officeart/2005/8/layout/orgChart1"/>
    <dgm:cxn modelId="{3BA644C0-E01F-4BC5-A1A3-C7295F33D3D4}" type="presParOf" srcId="{83500F31-DE01-42E6-88A6-52955508AFD1}" destId="{DBFBAEBD-79BD-480D-9682-B0A29C24E2DE}" srcOrd="1" destOrd="0" presId="urn:microsoft.com/office/officeart/2005/8/layout/orgChart1"/>
    <dgm:cxn modelId="{7ED16938-C01A-4CA8-BD81-E5364D13AE2E}" type="presParOf" srcId="{DBFBAEBD-79BD-480D-9682-B0A29C24E2DE}" destId="{2BC144DC-1980-4BF3-AD73-55AEEFF761A1}" srcOrd="0" destOrd="0" presId="urn:microsoft.com/office/officeart/2005/8/layout/orgChart1"/>
    <dgm:cxn modelId="{221B846E-80C6-433E-B274-522F6F9FAF58}" type="presParOf" srcId="{2BC144DC-1980-4BF3-AD73-55AEEFF761A1}" destId="{B552C769-DF5B-477C-A631-B425FFCD6A0E}" srcOrd="0" destOrd="0" presId="urn:microsoft.com/office/officeart/2005/8/layout/orgChart1"/>
    <dgm:cxn modelId="{3496B6C9-630E-4E37-AC9A-12DBAF1EEC01}" type="presParOf" srcId="{2BC144DC-1980-4BF3-AD73-55AEEFF761A1}" destId="{CBD34939-4F02-469B-A12B-FFF9A7443868}" srcOrd="1" destOrd="0" presId="urn:microsoft.com/office/officeart/2005/8/layout/orgChart1"/>
    <dgm:cxn modelId="{96572A21-2BBC-45FF-81D9-D6B86DB27872}" type="presParOf" srcId="{DBFBAEBD-79BD-480D-9682-B0A29C24E2DE}" destId="{1C1B6590-EBD9-4961-9A3A-B1C0379670EA}" srcOrd="1" destOrd="0" presId="urn:microsoft.com/office/officeart/2005/8/layout/orgChart1"/>
    <dgm:cxn modelId="{110DBB48-CCA9-4D12-B5D3-E0CD0FD905B3}" type="presParOf" srcId="{DBFBAEBD-79BD-480D-9682-B0A29C24E2DE}" destId="{1651B8B9-57FE-4B7E-BB81-4E275250FF83}" srcOrd="2" destOrd="0" presId="urn:microsoft.com/office/officeart/2005/8/layout/orgChart1"/>
    <dgm:cxn modelId="{D9D60D65-7C49-46CA-840B-282B45563C99}" type="presParOf" srcId="{83500F31-DE01-42E6-88A6-52955508AFD1}" destId="{E46B3259-C5F6-4E57-8282-E0B5EE9EAD22}" srcOrd="2" destOrd="0" presId="urn:microsoft.com/office/officeart/2005/8/layout/orgChart1"/>
    <dgm:cxn modelId="{F3EEF301-CD8B-4567-A31B-EDE433D1AA1A}" type="presParOf" srcId="{83500F31-DE01-42E6-88A6-52955508AFD1}" destId="{0CC2EA35-5438-421F-8C71-A73970B4D741}" srcOrd="3" destOrd="0" presId="urn:microsoft.com/office/officeart/2005/8/layout/orgChart1"/>
    <dgm:cxn modelId="{D0F0C062-65DD-485D-8087-0223D8A88B73}" type="presParOf" srcId="{0CC2EA35-5438-421F-8C71-A73970B4D741}" destId="{5003F011-3A10-4F50-86BE-6B9D9A17590E}" srcOrd="0" destOrd="0" presId="urn:microsoft.com/office/officeart/2005/8/layout/orgChart1"/>
    <dgm:cxn modelId="{8B0E8A44-B3DE-4321-BE9E-A8416559290E}" type="presParOf" srcId="{5003F011-3A10-4F50-86BE-6B9D9A17590E}" destId="{66E7073E-51DC-49E4-ACBA-705E4D232A7E}" srcOrd="0" destOrd="0" presId="urn:microsoft.com/office/officeart/2005/8/layout/orgChart1"/>
    <dgm:cxn modelId="{FD7EFCC2-F12E-44A8-9F44-8FA4F9C8511B}" type="presParOf" srcId="{5003F011-3A10-4F50-86BE-6B9D9A17590E}" destId="{1EAFB714-DCBF-41D2-BDFD-31CB46C49156}" srcOrd="1" destOrd="0" presId="urn:microsoft.com/office/officeart/2005/8/layout/orgChart1"/>
    <dgm:cxn modelId="{9E0D85C9-4FB3-49DC-AE96-C16989A220EA}" type="presParOf" srcId="{0CC2EA35-5438-421F-8C71-A73970B4D741}" destId="{3CA2A835-4315-4ABD-845B-BC9D7D7304E6}" srcOrd="1" destOrd="0" presId="urn:microsoft.com/office/officeart/2005/8/layout/orgChart1"/>
    <dgm:cxn modelId="{F2991A61-66A5-4720-9981-868E853CEDAC}" type="presParOf" srcId="{0CC2EA35-5438-421F-8C71-A73970B4D741}" destId="{E7393FD2-DE47-4845-B62D-2D71DD2DAAF1}" srcOrd="2" destOrd="0" presId="urn:microsoft.com/office/officeart/2005/8/layout/orgChart1"/>
    <dgm:cxn modelId="{E5B19B69-4865-4954-9C52-BCEDB400DE68}" type="presParOf" srcId="{B15A1DB8-19E4-4496-AE32-B1379917127E}" destId="{2A0A9EBD-81E6-4B6A-9705-3081AE485691}" srcOrd="2" destOrd="0" presId="urn:microsoft.com/office/officeart/2005/8/layout/orgChart1"/>
    <dgm:cxn modelId="{D329F8AD-B75E-488C-BF3B-0B22D901C3D3}" type="presParOf" srcId="{A6805005-6260-43FA-9362-343C11383FBD}" destId="{16C2886D-E67B-438F-B72D-D78B0A87CD28}" srcOrd="2" destOrd="0" presId="urn:microsoft.com/office/officeart/2005/8/layout/orgChart1"/>
    <dgm:cxn modelId="{805507A2-3BB2-4233-8F51-E5F554AB8CC8}" type="presParOf" srcId="{A6805005-6260-43FA-9362-343C11383FBD}" destId="{7A4490DD-5259-4354-ACC7-E29F45AAF879}" srcOrd="3" destOrd="0" presId="urn:microsoft.com/office/officeart/2005/8/layout/orgChart1"/>
    <dgm:cxn modelId="{3D5DA0D2-5E18-4548-BFF9-331FBF7FA5DE}" type="presParOf" srcId="{7A4490DD-5259-4354-ACC7-E29F45AAF879}" destId="{A457F7EB-E508-49CE-A7DE-B38811DFC228}" srcOrd="0" destOrd="0" presId="urn:microsoft.com/office/officeart/2005/8/layout/orgChart1"/>
    <dgm:cxn modelId="{34F63977-C15E-40BD-8A12-00199D2238AB}" type="presParOf" srcId="{A457F7EB-E508-49CE-A7DE-B38811DFC228}" destId="{578ECE26-1A55-4025-B8DF-AA0DB87AE8E6}" srcOrd="0" destOrd="0" presId="urn:microsoft.com/office/officeart/2005/8/layout/orgChart1"/>
    <dgm:cxn modelId="{6DBD46F0-44B5-4A85-81D9-779C32B7B810}" type="presParOf" srcId="{A457F7EB-E508-49CE-A7DE-B38811DFC228}" destId="{A23E283E-1924-480F-AA12-5417CE1EEAA6}" srcOrd="1" destOrd="0" presId="urn:microsoft.com/office/officeart/2005/8/layout/orgChart1"/>
    <dgm:cxn modelId="{2300B121-7EBB-42A8-8F41-BEEB944505A5}" type="presParOf" srcId="{7A4490DD-5259-4354-ACC7-E29F45AAF879}" destId="{2F3A70D3-31E8-4E9E-B6ED-E0ED65184571}" srcOrd="1" destOrd="0" presId="urn:microsoft.com/office/officeart/2005/8/layout/orgChart1"/>
    <dgm:cxn modelId="{24327C4A-D004-4422-85DF-657ABB936812}" type="presParOf" srcId="{2F3A70D3-31E8-4E9E-B6ED-E0ED65184571}" destId="{7257F328-C2E1-40BF-B4B9-E230B2090A32}" srcOrd="0" destOrd="0" presId="urn:microsoft.com/office/officeart/2005/8/layout/orgChart1"/>
    <dgm:cxn modelId="{AA20F183-63E0-4477-BC7A-A7C520178514}" type="presParOf" srcId="{2F3A70D3-31E8-4E9E-B6ED-E0ED65184571}" destId="{561A9A35-222D-4B40-9F29-BB6281BE8DA9}" srcOrd="1" destOrd="0" presId="urn:microsoft.com/office/officeart/2005/8/layout/orgChart1"/>
    <dgm:cxn modelId="{D36E6813-2E1D-421B-A0C4-943DB2AE6290}" type="presParOf" srcId="{561A9A35-222D-4B40-9F29-BB6281BE8DA9}" destId="{E77302AF-D2E1-4B42-9277-DE03EACD1F5E}" srcOrd="0" destOrd="0" presId="urn:microsoft.com/office/officeart/2005/8/layout/orgChart1"/>
    <dgm:cxn modelId="{EC309905-46F7-4D1A-92CD-2AB51F923183}" type="presParOf" srcId="{E77302AF-D2E1-4B42-9277-DE03EACD1F5E}" destId="{DF84D218-6990-4277-8DB1-92A9C1958688}" srcOrd="0" destOrd="0" presId="urn:microsoft.com/office/officeart/2005/8/layout/orgChart1"/>
    <dgm:cxn modelId="{0828E173-8D70-4E16-99F4-135A6CE7CB0C}" type="presParOf" srcId="{E77302AF-D2E1-4B42-9277-DE03EACD1F5E}" destId="{46EE89A1-7D21-45CE-8DC2-54AF28C5FC80}" srcOrd="1" destOrd="0" presId="urn:microsoft.com/office/officeart/2005/8/layout/orgChart1"/>
    <dgm:cxn modelId="{DA5B5067-5BC3-43C1-9A84-1E9993219D5E}" type="presParOf" srcId="{561A9A35-222D-4B40-9F29-BB6281BE8DA9}" destId="{886EF69B-41A2-4EE0-B34E-24F5DBEC340A}" srcOrd="1" destOrd="0" presId="urn:microsoft.com/office/officeart/2005/8/layout/orgChart1"/>
    <dgm:cxn modelId="{66DB3773-5A88-4B1F-B650-21765B5CB0A6}" type="presParOf" srcId="{561A9A35-222D-4B40-9F29-BB6281BE8DA9}" destId="{D54820EB-9FA5-4B8C-B8AB-38A76CBAC744}" srcOrd="2" destOrd="0" presId="urn:microsoft.com/office/officeart/2005/8/layout/orgChart1"/>
    <dgm:cxn modelId="{E90EDC06-0C29-408C-9EE9-EDC0B8342B61}" type="presParOf" srcId="{2F3A70D3-31E8-4E9E-B6ED-E0ED65184571}" destId="{0DA0569D-C164-490B-A1C0-2024EDA53669}" srcOrd="2" destOrd="0" presId="urn:microsoft.com/office/officeart/2005/8/layout/orgChart1"/>
    <dgm:cxn modelId="{52ED0A14-1874-4A74-A8EA-9DE6631150BF}" type="presParOf" srcId="{2F3A70D3-31E8-4E9E-B6ED-E0ED65184571}" destId="{EDF9989A-28E0-4D4B-8F3C-F1958418278B}" srcOrd="3" destOrd="0" presId="urn:microsoft.com/office/officeart/2005/8/layout/orgChart1"/>
    <dgm:cxn modelId="{59E46B78-102C-4803-BF25-7258CE8A4529}" type="presParOf" srcId="{EDF9989A-28E0-4D4B-8F3C-F1958418278B}" destId="{68C5F077-191A-4435-93F6-1C44DF04613F}" srcOrd="0" destOrd="0" presId="urn:microsoft.com/office/officeart/2005/8/layout/orgChart1"/>
    <dgm:cxn modelId="{A324266F-6C1B-4289-970A-C587B886A273}" type="presParOf" srcId="{68C5F077-191A-4435-93F6-1C44DF04613F}" destId="{A6E9E1E1-58AD-4023-923E-7114C29788DE}" srcOrd="0" destOrd="0" presId="urn:microsoft.com/office/officeart/2005/8/layout/orgChart1"/>
    <dgm:cxn modelId="{97B01711-0B38-45A6-9756-D9D6497278B4}" type="presParOf" srcId="{68C5F077-191A-4435-93F6-1C44DF04613F}" destId="{DCE2FA4D-078E-47F6-9005-7ECB11E1FDD0}" srcOrd="1" destOrd="0" presId="urn:microsoft.com/office/officeart/2005/8/layout/orgChart1"/>
    <dgm:cxn modelId="{F5B13B8C-E266-4C5C-ADAA-E0C83F6FDD9F}" type="presParOf" srcId="{EDF9989A-28E0-4D4B-8F3C-F1958418278B}" destId="{54ED0AAA-2BAF-4768-91D3-B9E9D704327E}" srcOrd="1" destOrd="0" presId="urn:microsoft.com/office/officeart/2005/8/layout/orgChart1"/>
    <dgm:cxn modelId="{48A842BA-19BF-4F5A-8DCF-31EB9AA32C21}" type="presParOf" srcId="{EDF9989A-28E0-4D4B-8F3C-F1958418278B}" destId="{82C55870-A8A3-4F23-AE0B-FB5DD34CEBD4}" srcOrd="2" destOrd="0" presId="urn:microsoft.com/office/officeart/2005/8/layout/orgChart1"/>
    <dgm:cxn modelId="{6615901A-DA11-48A5-9BA4-44E083057ACA}" type="presParOf" srcId="{7A4490DD-5259-4354-ACC7-E29F45AAF879}" destId="{81A8A3AE-A628-409A-A3B5-AA5B92FCD221}" srcOrd="2" destOrd="0" presId="urn:microsoft.com/office/officeart/2005/8/layout/orgChart1"/>
    <dgm:cxn modelId="{535D4E6C-92EE-4795-9CCD-6DC55A6C930B}" type="presParOf" srcId="{8EC72459-B08E-490E-8BA1-856A62AD9360}" destId="{0B30CE88-3B0F-4B1E-88B0-BB7CD305619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CADA71-5F56-4413-841B-F9988549FB49}">
      <dsp:nvSpPr>
        <dsp:cNvPr id="0" name=""/>
        <dsp:cNvSpPr/>
      </dsp:nvSpPr>
      <dsp:spPr>
        <a:xfrm>
          <a:off x="2314130" y="0"/>
          <a:ext cx="1542753" cy="1080120"/>
        </a:xfrm>
        <a:prstGeom prst="trapezoid">
          <a:avLst>
            <a:gd name="adj" fmla="val 71416"/>
          </a:avLst>
        </a:prstGeom>
        <a:solidFill>
          <a:srgbClr val="FFFF00">
            <a:alpha val="90000"/>
          </a:srgb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t>Wisdom</a:t>
          </a:r>
          <a:endParaRPr lang="en-US" sz="2000" b="1" kern="1200" dirty="0"/>
        </a:p>
      </dsp:txBody>
      <dsp:txXfrm>
        <a:off x="2314130" y="0"/>
        <a:ext cx="1542753" cy="1080120"/>
      </dsp:txXfrm>
    </dsp:sp>
    <dsp:sp modelId="{BD464A0B-19CC-4373-B4DF-6F28DD6D7E53}">
      <dsp:nvSpPr>
        <dsp:cNvPr id="0" name=""/>
        <dsp:cNvSpPr/>
      </dsp:nvSpPr>
      <dsp:spPr>
        <a:xfrm>
          <a:off x="1542753" y="1080120"/>
          <a:ext cx="3085507" cy="1080120"/>
        </a:xfrm>
        <a:prstGeom prst="trapezoid">
          <a:avLst>
            <a:gd name="adj" fmla="val 71416"/>
          </a:avLst>
        </a:prstGeom>
        <a:solidFill>
          <a:srgbClr val="92D050">
            <a:alpha val="90000"/>
          </a:srgb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smtClean="0"/>
            <a:t>Knowledge</a:t>
          </a:r>
          <a:endParaRPr lang="en-US" sz="2500" kern="1200" dirty="0"/>
        </a:p>
      </dsp:txBody>
      <dsp:txXfrm>
        <a:off x="2082717" y="1080120"/>
        <a:ext cx="2005580" cy="1080120"/>
      </dsp:txXfrm>
    </dsp:sp>
    <dsp:sp modelId="{1A40CE65-EB24-45B8-8BC4-07C7BDB5AF2F}">
      <dsp:nvSpPr>
        <dsp:cNvPr id="0" name=""/>
        <dsp:cNvSpPr/>
      </dsp:nvSpPr>
      <dsp:spPr>
        <a:xfrm>
          <a:off x="771377" y="2160240"/>
          <a:ext cx="4628261" cy="1080120"/>
        </a:xfrm>
        <a:prstGeom prst="trapezoid">
          <a:avLst>
            <a:gd name="adj" fmla="val 71416"/>
          </a:avLst>
        </a:prstGeom>
        <a:solidFill>
          <a:srgbClr val="00B0F0">
            <a:alpha val="90000"/>
          </a:srgb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kern="1200" dirty="0" smtClean="0"/>
            <a:t>Information</a:t>
          </a:r>
          <a:endParaRPr lang="en-US" sz="3000" kern="1200" dirty="0"/>
        </a:p>
      </dsp:txBody>
      <dsp:txXfrm>
        <a:off x="1581322" y="2160240"/>
        <a:ext cx="3008370" cy="1080120"/>
      </dsp:txXfrm>
    </dsp:sp>
    <dsp:sp modelId="{291F6AAB-E2D5-45C7-B12E-408DADA45BC6}">
      <dsp:nvSpPr>
        <dsp:cNvPr id="0" name=""/>
        <dsp:cNvSpPr/>
      </dsp:nvSpPr>
      <dsp:spPr>
        <a:xfrm>
          <a:off x="0" y="3240360"/>
          <a:ext cx="6171015" cy="1080120"/>
        </a:xfrm>
        <a:prstGeom prst="trapezoid">
          <a:avLst>
            <a:gd name="adj" fmla="val 71416"/>
          </a:avLst>
        </a:prstGeom>
        <a:solidFill>
          <a:schemeClr val="accent1">
            <a:lumMod val="50000"/>
            <a:alpha val="9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kern="1200" dirty="0" smtClean="0"/>
            <a:t>Data</a:t>
          </a:r>
          <a:endParaRPr lang="en-US" sz="3000" kern="1200" dirty="0"/>
        </a:p>
      </dsp:txBody>
      <dsp:txXfrm>
        <a:off x="1079927" y="3240360"/>
        <a:ext cx="4011160" cy="1080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0569D-C164-490B-A1C0-2024EDA53669}">
      <dsp:nvSpPr>
        <dsp:cNvPr id="0" name=""/>
        <dsp:cNvSpPr/>
      </dsp:nvSpPr>
      <dsp:spPr>
        <a:xfrm>
          <a:off x="6911693" y="2515026"/>
          <a:ext cx="629075" cy="306343"/>
        </a:xfrm>
        <a:custGeom>
          <a:avLst/>
          <a:gdLst/>
          <a:ahLst/>
          <a:cxnLst/>
          <a:rect l="0" t="0" r="0" b="0"/>
          <a:pathLst>
            <a:path>
              <a:moveTo>
                <a:pt x="0" y="0"/>
              </a:moveTo>
              <a:lnTo>
                <a:pt x="0" y="135542"/>
              </a:lnTo>
              <a:lnTo>
                <a:pt x="629075" y="135542"/>
              </a:lnTo>
              <a:lnTo>
                <a:pt x="629075" y="306343"/>
              </a:lnTo>
            </a:path>
          </a:pathLst>
        </a:custGeom>
        <a:noFill/>
        <a:ln w="19050" cap="rnd" cmpd="sng" algn="ctr">
          <a:solidFill>
            <a:schemeClr val="accent6">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57F328-C2E1-40BF-B4B9-E230B2090A32}">
      <dsp:nvSpPr>
        <dsp:cNvPr id="0" name=""/>
        <dsp:cNvSpPr/>
      </dsp:nvSpPr>
      <dsp:spPr>
        <a:xfrm>
          <a:off x="5439155" y="2515026"/>
          <a:ext cx="1472537" cy="306343"/>
        </a:xfrm>
        <a:custGeom>
          <a:avLst/>
          <a:gdLst/>
          <a:ahLst/>
          <a:cxnLst/>
          <a:rect l="0" t="0" r="0" b="0"/>
          <a:pathLst>
            <a:path>
              <a:moveTo>
                <a:pt x="1472537" y="0"/>
              </a:moveTo>
              <a:lnTo>
                <a:pt x="1472537" y="135542"/>
              </a:lnTo>
              <a:lnTo>
                <a:pt x="0" y="135542"/>
              </a:lnTo>
              <a:lnTo>
                <a:pt x="0" y="306343"/>
              </a:lnTo>
            </a:path>
          </a:pathLst>
        </a:custGeom>
        <a:noFill/>
        <a:ln w="19050" cap="rnd" cmpd="sng" algn="ctr">
          <a:solidFill>
            <a:schemeClr val="accent6">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C2886D-E67B-438F-B72D-D78B0A87CD28}">
      <dsp:nvSpPr>
        <dsp:cNvPr id="0" name=""/>
        <dsp:cNvSpPr/>
      </dsp:nvSpPr>
      <dsp:spPr>
        <a:xfrm>
          <a:off x="4447226" y="1280804"/>
          <a:ext cx="2464467" cy="387180"/>
        </a:xfrm>
        <a:custGeom>
          <a:avLst/>
          <a:gdLst/>
          <a:ahLst/>
          <a:cxnLst/>
          <a:rect l="0" t="0" r="0" b="0"/>
          <a:pathLst>
            <a:path>
              <a:moveTo>
                <a:pt x="0" y="0"/>
              </a:moveTo>
              <a:lnTo>
                <a:pt x="0" y="216380"/>
              </a:lnTo>
              <a:lnTo>
                <a:pt x="2464467" y="216380"/>
              </a:lnTo>
              <a:lnTo>
                <a:pt x="2464467" y="387180"/>
              </a:lnTo>
            </a:path>
          </a:pathLst>
        </a:custGeom>
        <a:noFill/>
        <a:ln w="19050" cap="rnd" cmpd="sng" algn="ctr">
          <a:solidFill>
            <a:schemeClr val="accent6">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6B3259-C5F6-4E57-8282-E0B5EE9EAD22}">
      <dsp:nvSpPr>
        <dsp:cNvPr id="0" name=""/>
        <dsp:cNvSpPr/>
      </dsp:nvSpPr>
      <dsp:spPr>
        <a:xfrm>
          <a:off x="1907696" y="2384502"/>
          <a:ext cx="1339337" cy="372036"/>
        </a:xfrm>
        <a:custGeom>
          <a:avLst/>
          <a:gdLst/>
          <a:ahLst/>
          <a:cxnLst/>
          <a:rect l="0" t="0" r="0" b="0"/>
          <a:pathLst>
            <a:path>
              <a:moveTo>
                <a:pt x="0" y="0"/>
              </a:moveTo>
              <a:lnTo>
                <a:pt x="0" y="201235"/>
              </a:lnTo>
              <a:lnTo>
                <a:pt x="1339337" y="201235"/>
              </a:lnTo>
              <a:lnTo>
                <a:pt x="1339337" y="372036"/>
              </a:lnTo>
            </a:path>
          </a:pathLst>
        </a:custGeom>
        <a:noFill/>
        <a:ln w="19050" cap="rnd" cmpd="sng" algn="ctr">
          <a:solidFill>
            <a:schemeClr val="accent6">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3794A0-CBEA-4EED-94D3-DC42E4ED06EF}">
      <dsp:nvSpPr>
        <dsp:cNvPr id="0" name=""/>
        <dsp:cNvSpPr/>
      </dsp:nvSpPr>
      <dsp:spPr>
        <a:xfrm>
          <a:off x="982908" y="2384502"/>
          <a:ext cx="924788" cy="360731"/>
        </a:xfrm>
        <a:custGeom>
          <a:avLst/>
          <a:gdLst/>
          <a:ahLst/>
          <a:cxnLst/>
          <a:rect l="0" t="0" r="0" b="0"/>
          <a:pathLst>
            <a:path>
              <a:moveTo>
                <a:pt x="924788" y="0"/>
              </a:moveTo>
              <a:lnTo>
                <a:pt x="924788" y="189930"/>
              </a:lnTo>
              <a:lnTo>
                <a:pt x="0" y="189930"/>
              </a:lnTo>
              <a:lnTo>
                <a:pt x="0" y="360731"/>
              </a:lnTo>
            </a:path>
          </a:pathLst>
        </a:custGeom>
        <a:noFill/>
        <a:ln w="19050" cap="rnd" cmpd="sng" algn="ctr">
          <a:solidFill>
            <a:schemeClr val="accent6">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7CD97F-8451-4F90-9BCC-93346D7536F7}">
      <dsp:nvSpPr>
        <dsp:cNvPr id="0" name=""/>
        <dsp:cNvSpPr/>
      </dsp:nvSpPr>
      <dsp:spPr>
        <a:xfrm>
          <a:off x="1907696" y="1280804"/>
          <a:ext cx="2539529" cy="400600"/>
        </a:xfrm>
        <a:custGeom>
          <a:avLst/>
          <a:gdLst/>
          <a:ahLst/>
          <a:cxnLst/>
          <a:rect l="0" t="0" r="0" b="0"/>
          <a:pathLst>
            <a:path>
              <a:moveTo>
                <a:pt x="2539529" y="0"/>
              </a:moveTo>
              <a:lnTo>
                <a:pt x="2539529" y="229800"/>
              </a:lnTo>
              <a:lnTo>
                <a:pt x="0" y="229800"/>
              </a:lnTo>
              <a:lnTo>
                <a:pt x="0" y="400600"/>
              </a:lnTo>
            </a:path>
          </a:pathLst>
        </a:custGeom>
        <a:noFill/>
        <a:ln w="19050" cap="rnd" cmpd="sng" algn="ctr">
          <a:solidFill>
            <a:schemeClr val="accent6">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9AF973-7B6D-42D6-9404-086DE0B266EC}">
      <dsp:nvSpPr>
        <dsp:cNvPr id="0" name=""/>
        <dsp:cNvSpPr/>
      </dsp:nvSpPr>
      <dsp:spPr>
        <a:xfrm>
          <a:off x="3130662" y="467467"/>
          <a:ext cx="2633128" cy="813336"/>
        </a:xfrm>
        <a:prstGeom prst="rect">
          <a:avLst/>
        </a:prstGeom>
        <a:solidFill>
          <a:schemeClr val="bg2"/>
        </a:solidFill>
        <a:ln w="19050" cap="rnd" cmpd="sng" algn="ctr">
          <a:solidFill>
            <a:schemeClr val="bg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000" b="1" kern="1200" dirty="0" smtClean="0">
              <a:solidFill>
                <a:schemeClr val="accent5">
                  <a:lumMod val="50000"/>
                </a:schemeClr>
              </a:solidFill>
            </a:rPr>
            <a:t>Variables</a:t>
          </a:r>
        </a:p>
      </dsp:txBody>
      <dsp:txXfrm>
        <a:off x="3130662" y="467467"/>
        <a:ext cx="2633128" cy="813336"/>
      </dsp:txXfrm>
    </dsp:sp>
    <dsp:sp modelId="{F83EFF51-DEC9-4E80-BEF3-F1326F0AB87F}">
      <dsp:nvSpPr>
        <dsp:cNvPr id="0" name=""/>
        <dsp:cNvSpPr/>
      </dsp:nvSpPr>
      <dsp:spPr>
        <a:xfrm>
          <a:off x="834010" y="1681405"/>
          <a:ext cx="2147371" cy="703097"/>
        </a:xfrm>
        <a:prstGeom prst="rect">
          <a:avLst/>
        </a:prstGeom>
        <a:solidFill>
          <a:srgbClr val="00B050"/>
        </a:solidFill>
        <a:ln w="19050" cap="rnd" cmpd="sng" algn="ctr">
          <a:solidFill>
            <a:srgbClr val="00602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000" b="1" kern="1200" dirty="0" smtClean="0">
              <a:solidFill>
                <a:schemeClr val="accent5">
                  <a:lumMod val="50000"/>
                </a:schemeClr>
              </a:solidFill>
            </a:rPr>
            <a:t>Scale</a:t>
          </a:r>
        </a:p>
      </dsp:txBody>
      <dsp:txXfrm>
        <a:off x="834010" y="1681405"/>
        <a:ext cx="2147371" cy="703097"/>
      </dsp:txXfrm>
    </dsp:sp>
    <dsp:sp modelId="{B552C769-DF5B-477C-A631-B425FFCD6A0E}">
      <dsp:nvSpPr>
        <dsp:cNvPr id="0" name=""/>
        <dsp:cNvSpPr/>
      </dsp:nvSpPr>
      <dsp:spPr>
        <a:xfrm>
          <a:off x="68457" y="2745233"/>
          <a:ext cx="1828901" cy="1238996"/>
        </a:xfrm>
        <a:prstGeom prst="rect">
          <a:avLst/>
        </a:prstGeom>
        <a:solidFill>
          <a:srgbClr val="74F08F"/>
        </a:solidFill>
        <a:ln w="19050" cap="rnd"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ts val="600"/>
            </a:spcAft>
          </a:pPr>
          <a:r>
            <a:rPr lang="en-GB" sz="2000" b="1" kern="1200" dirty="0" smtClean="0">
              <a:solidFill>
                <a:schemeClr val="accent5">
                  <a:lumMod val="50000"/>
                </a:schemeClr>
              </a:solidFill>
            </a:rPr>
            <a:t>Continuous</a:t>
          </a:r>
        </a:p>
        <a:p>
          <a:pPr lvl="0" algn="ctr" defTabSz="889000">
            <a:lnSpc>
              <a:spcPct val="90000"/>
            </a:lnSpc>
            <a:spcBef>
              <a:spcPct val="0"/>
            </a:spcBef>
            <a:spcAft>
              <a:spcPts val="600"/>
            </a:spcAft>
          </a:pPr>
          <a:r>
            <a:rPr lang="en-GB" sz="2000" kern="1200" dirty="0" smtClean="0">
              <a:solidFill>
                <a:schemeClr val="accent5">
                  <a:lumMod val="50000"/>
                </a:schemeClr>
              </a:solidFill>
              <a:latin typeface="+mn-lt"/>
              <a:ea typeface="+mn-ea"/>
              <a:cs typeface="+mn-cs"/>
            </a:rPr>
            <a:t>Measurements</a:t>
          </a:r>
        </a:p>
        <a:p>
          <a:pPr lvl="0" algn="ctr" defTabSz="889000">
            <a:lnSpc>
              <a:spcPct val="90000"/>
            </a:lnSpc>
            <a:spcBef>
              <a:spcPct val="0"/>
            </a:spcBef>
            <a:spcAft>
              <a:spcPts val="600"/>
            </a:spcAft>
          </a:pPr>
          <a:r>
            <a:rPr lang="en-GB" sz="2000" kern="1200" dirty="0" smtClean="0">
              <a:solidFill>
                <a:schemeClr val="accent5">
                  <a:lumMod val="50000"/>
                </a:schemeClr>
              </a:solidFill>
              <a:latin typeface="+mn-lt"/>
              <a:ea typeface="+mn-ea"/>
              <a:cs typeface="+mn-cs"/>
            </a:rPr>
            <a:t>takes any value </a:t>
          </a:r>
          <a:endParaRPr lang="en-GB" sz="2000" b="1" kern="1200" dirty="0">
            <a:solidFill>
              <a:schemeClr val="accent5">
                <a:lumMod val="50000"/>
              </a:schemeClr>
            </a:solidFill>
          </a:endParaRPr>
        </a:p>
      </dsp:txBody>
      <dsp:txXfrm>
        <a:off x="68457" y="2745233"/>
        <a:ext cx="1828901" cy="1238996"/>
      </dsp:txXfrm>
    </dsp:sp>
    <dsp:sp modelId="{66E7073E-51DC-49E4-ACBA-705E4D232A7E}">
      <dsp:nvSpPr>
        <dsp:cNvPr id="0" name=""/>
        <dsp:cNvSpPr/>
      </dsp:nvSpPr>
      <dsp:spPr>
        <a:xfrm>
          <a:off x="2189086" y="2756538"/>
          <a:ext cx="2115895" cy="1198720"/>
        </a:xfrm>
        <a:prstGeom prst="rect">
          <a:avLst/>
        </a:prstGeom>
        <a:solidFill>
          <a:srgbClr val="99FF99"/>
        </a:solidFill>
        <a:ln w="19050" cap="rnd"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000" b="1" kern="1200" dirty="0" smtClean="0">
              <a:solidFill>
                <a:schemeClr val="accent5">
                  <a:lumMod val="50000"/>
                </a:schemeClr>
              </a:solidFill>
            </a:rPr>
            <a:t>Discrete:</a:t>
          </a:r>
        </a:p>
        <a:p>
          <a:pPr lvl="0" algn="ctr" defTabSz="889000">
            <a:lnSpc>
              <a:spcPct val="90000"/>
            </a:lnSpc>
            <a:spcBef>
              <a:spcPct val="0"/>
            </a:spcBef>
            <a:spcAft>
              <a:spcPct val="35000"/>
            </a:spcAft>
          </a:pPr>
          <a:r>
            <a:rPr lang="en-GB" sz="2000" kern="1200" dirty="0" smtClean="0">
              <a:solidFill>
                <a:schemeClr val="accent5">
                  <a:lumMod val="50000"/>
                </a:schemeClr>
              </a:solidFill>
              <a:latin typeface="+mn-lt"/>
              <a:ea typeface="+mn-ea"/>
              <a:cs typeface="+mn-cs"/>
            </a:rPr>
            <a:t>Counts/ integers</a:t>
          </a:r>
          <a:endParaRPr lang="en-GB" sz="2000" b="1" kern="1200" dirty="0">
            <a:solidFill>
              <a:schemeClr val="accent5">
                <a:lumMod val="50000"/>
              </a:schemeClr>
            </a:solidFill>
          </a:endParaRPr>
        </a:p>
      </dsp:txBody>
      <dsp:txXfrm>
        <a:off x="2189086" y="2756538"/>
        <a:ext cx="2115895" cy="1198720"/>
      </dsp:txXfrm>
    </dsp:sp>
    <dsp:sp modelId="{578ECE26-1A55-4025-B8DF-AA0DB87AE8E6}">
      <dsp:nvSpPr>
        <dsp:cNvPr id="0" name=""/>
        <dsp:cNvSpPr/>
      </dsp:nvSpPr>
      <dsp:spPr>
        <a:xfrm>
          <a:off x="5650607" y="1667985"/>
          <a:ext cx="2522173" cy="847041"/>
        </a:xfrm>
        <a:prstGeom prst="rect">
          <a:avLst/>
        </a:prstGeom>
        <a:solidFill>
          <a:schemeClr val="accent2">
            <a:lumMod val="40000"/>
            <a:lumOff val="60000"/>
          </a:schemeClr>
        </a:solidFill>
        <a:ln w="19050" cap="rnd" cmpd="sng" algn="ctr">
          <a:solidFill>
            <a:schemeClr val="accent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000" b="1" kern="1200" dirty="0" smtClean="0">
              <a:solidFill>
                <a:schemeClr val="accent5">
                  <a:lumMod val="50000"/>
                </a:schemeClr>
              </a:solidFill>
            </a:rPr>
            <a:t>Categorical</a:t>
          </a:r>
        </a:p>
      </dsp:txBody>
      <dsp:txXfrm>
        <a:off x="5650607" y="1667985"/>
        <a:ext cx="2522173" cy="847041"/>
      </dsp:txXfrm>
    </dsp:sp>
    <dsp:sp modelId="{DF84D218-6990-4277-8DB1-92A9C1958688}">
      <dsp:nvSpPr>
        <dsp:cNvPr id="0" name=""/>
        <dsp:cNvSpPr/>
      </dsp:nvSpPr>
      <dsp:spPr>
        <a:xfrm>
          <a:off x="4599003" y="2821369"/>
          <a:ext cx="1680304" cy="1162510"/>
        </a:xfrm>
        <a:prstGeom prst="rect">
          <a:avLst/>
        </a:prstGeom>
        <a:solidFill>
          <a:schemeClr val="accent2">
            <a:lumMod val="20000"/>
            <a:lumOff val="80000"/>
          </a:schemeClr>
        </a:solidFill>
        <a:ln w="190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000" b="1" kern="1200" dirty="0" smtClean="0">
              <a:solidFill>
                <a:schemeClr val="accent5">
                  <a:lumMod val="50000"/>
                </a:schemeClr>
              </a:solidFill>
            </a:rPr>
            <a:t>Ordinal:</a:t>
          </a:r>
        </a:p>
        <a:p>
          <a:pPr lvl="0" algn="ctr" defTabSz="889000">
            <a:lnSpc>
              <a:spcPct val="90000"/>
            </a:lnSpc>
            <a:spcBef>
              <a:spcPct val="0"/>
            </a:spcBef>
            <a:spcAft>
              <a:spcPct val="35000"/>
            </a:spcAft>
          </a:pPr>
          <a:r>
            <a:rPr lang="en-GB" sz="2000" b="0" kern="1200" dirty="0" smtClean="0">
              <a:solidFill>
                <a:schemeClr val="accent5">
                  <a:lumMod val="50000"/>
                </a:schemeClr>
              </a:solidFill>
              <a:latin typeface="+mn-lt"/>
              <a:ea typeface="+mn-ea"/>
              <a:cs typeface="+mn-cs"/>
            </a:rPr>
            <a:t>obvious order</a:t>
          </a:r>
          <a:endParaRPr lang="en-GB" sz="2000" b="1" kern="1200" dirty="0">
            <a:solidFill>
              <a:schemeClr val="accent5">
                <a:lumMod val="50000"/>
              </a:schemeClr>
            </a:solidFill>
          </a:endParaRPr>
        </a:p>
      </dsp:txBody>
      <dsp:txXfrm>
        <a:off x="4599003" y="2821369"/>
        <a:ext cx="1680304" cy="1162510"/>
      </dsp:txXfrm>
    </dsp:sp>
    <dsp:sp modelId="{A6E9E1E1-58AD-4023-923E-7114C29788DE}">
      <dsp:nvSpPr>
        <dsp:cNvPr id="0" name=""/>
        <dsp:cNvSpPr/>
      </dsp:nvSpPr>
      <dsp:spPr>
        <a:xfrm>
          <a:off x="6547139" y="2821369"/>
          <a:ext cx="1987258" cy="1231586"/>
        </a:xfrm>
        <a:prstGeom prst="rect">
          <a:avLst/>
        </a:prstGeom>
        <a:solidFill>
          <a:schemeClr val="accent2">
            <a:lumMod val="20000"/>
            <a:lumOff val="80000"/>
          </a:schemeClr>
        </a:solidFill>
        <a:ln w="19050" cap="rnd" cmpd="sng" algn="ctr">
          <a:solidFill>
            <a:schemeClr val="accent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000" b="1" kern="1200" dirty="0" smtClean="0">
              <a:solidFill>
                <a:schemeClr val="accent5">
                  <a:lumMod val="50000"/>
                </a:schemeClr>
              </a:solidFill>
            </a:rPr>
            <a:t>Nominal:</a:t>
          </a:r>
        </a:p>
        <a:p>
          <a:pPr lvl="0" algn="ctr" defTabSz="889000">
            <a:lnSpc>
              <a:spcPct val="90000"/>
            </a:lnSpc>
            <a:spcBef>
              <a:spcPct val="0"/>
            </a:spcBef>
            <a:spcAft>
              <a:spcPct val="35000"/>
            </a:spcAft>
          </a:pPr>
          <a:r>
            <a:rPr lang="en-GB" sz="2000" b="0" kern="1200" dirty="0" smtClean="0">
              <a:solidFill>
                <a:schemeClr val="accent5">
                  <a:lumMod val="50000"/>
                </a:schemeClr>
              </a:solidFill>
              <a:latin typeface="+mn-lt"/>
              <a:ea typeface="+mn-ea"/>
              <a:cs typeface="+mn-cs"/>
            </a:rPr>
            <a:t>no meaningful order</a:t>
          </a:r>
          <a:endParaRPr lang="en-GB" sz="2000" b="1" kern="1200" dirty="0">
            <a:solidFill>
              <a:schemeClr val="accent5">
                <a:lumMod val="50000"/>
              </a:schemeClr>
            </a:solidFill>
          </a:endParaRPr>
        </a:p>
      </dsp:txBody>
      <dsp:txXfrm>
        <a:off x="6547139" y="2821369"/>
        <a:ext cx="1987258" cy="1231586"/>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i-IN"/>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482AAD-A72D-4E4E-84C7-4EF65BE8C07A}" type="datetimeFigureOut">
              <a:rPr lang="hi-IN" smtClean="0"/>
              <a:t>बुधवार, 21 पौसा 1944</a:t>
            </a:fld>
            <a:endParaRPr lang="hi-I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Hazhar Blbas</a:t>
            </a:r>
            <a:endParaRPr lang="hi-I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B845D61-8A0A-48F3-9F91-4525A1A6A80C}" type="slidenum">
              <a:rPr lang="hi-IN" smtClean="0"/>
              <a:t>‹#›</a:t>
            </a:fld>
            <a:endParaRPr lang="hi-IN"/>
          </a:p>
        </p:txBody>
      </p:sp>
    </p:spTree>
    <p:extLst>
      <p:ext uri="{BB962C8B-B14F-4D97-AF65-F5344CB8AC3E}">
        <p14:creationId xmlns:p14="http://schemas.microsoft.com/office/powerpoint/2010/main" val="2136617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i-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378C81-AA30-4232-93CE-AFCFD967D9C3}" type="datetimeFigureOut">
              <a:rPr lang="hi-IN" smtClean="0"/>
              <a:t>बुधवार, 21 पौसा 1944</a:t>
            </a:fld>
            <a:endParaRPr lang="hi-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hi-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i-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Hazhar Blbas</a:t>
            </a:r>
            <a:endParaRPr lang="hi-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95B8E-D2DA-4DD3-9E26-DC93526F5243}" type="slidenum">
              <a:rPr lang="hi-IN" smtClean="0"/>
              <a:t>‹#›</a:t>
            </a:fld>
            <a:endParaRPr lang="hi-IN"/>
          </a:p>
        </p:txBody>
      </p:sp>
    </p:spTree>
    <p:extLst>
      <p:ext uri="{BB962C8B-B14F-4D97-AF65-F5344CB8AC3E}">
        <p14:creationId xmlns:p14="http://schemas.microsoft.com/office/powerpoint/2010/main" val="29044704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youtube.com/watch?v=53mASVzGRF4"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Categorical variables can be divided into two: </a:t>
            </a:r>
            <a:r>
              <a:rPr lang="en-GB" sz="1200" b="1" kern="1200" dirty="0" smtClean="0">
                <a:solidFill>
                  <a:schemeClr val="tx1"/>
                </a:solidFill>
                <a:latin typeface="+mn-lt"/>
                <a:ea typeface="+mn-ea"/>
                <a:cs typeface="+mn-cs"/>
              </a:rPr>
              <a:t>ordinal</a:t>
            </a:r>
            <a:r>
              <a:rPr lang="en-GB" sz="1200" kern="1200" dirty="0" smtClean="0">
                <a:solidFill>
                  <a:schemeClr val="tx1"/>
                </a:solidFill>
                <a:latin typeface="+mn-lt"/>
                <a:ea typeface="+mn-ea"/>
                <a:cs typeface="+mn-cs"/>
              </a:rPr>
              <a:t> and </a:t>
            </a:r>
            <a:r>
              <a:rPr lang="en-GB" sz="1200" b="1" kern="1200" dirty="0" smtClean="0">
                <a:solidFill>
                  <a:schemeClr val="tx1"/>
                </a:solidFill>
                <a:latin typeface="+mn-lt"/>
                <a:ea typeface="+mn-ea"/>
                <a:cs typeface="+mn-cs"/>
              </a:rPr>
              <a:t>nominal</a:t>
            </a:r>
            <a:r>
              <a:rPr lang="en-GB" sz="1200" b="0" kern="1200" dirty="0" smtClean="0">
                <a:solidFill>
                  <a:schemeClr val="tx1"/>
                </a:solidFill>
                <a:latin typeface="+mn-lt"/>
                <a:ea typeface="+mn-ea"/>
                <a:cs typeface="+mn-cs"/>
              </a:rPr>
              <a:t>. If the categories are meaningfully ordered, the variable is ordinal; if it doesn’t matter in which way the categories are ordered, then the variable is nominal.  For example, satisfaction levels (dissatisfied, satisfied and highly satisfied) and education level (secondary, sixth form, undergraduate and postgraduate) are ordinal variables; Student’s religion (Christian, Muslim, Hindu, </a:t>
            </a:r>
            <a:r>
              <a:rPr lang="en-GB" sz="1200" b="0" kern="1200" dirty="0" err="1" smtClean="0">
                <a:solidFill>
                  <a:schemeClr val="tx1"/>
                </a:solidFill>
                <a:latin typeface="+mn-lt"/>
                <a:ea typeface="+mn-ea"/>
                <a:cs typeface="+mn-cs"/>
              </a:rPr>
              <a:t>etc</a:t>
            </a:r>
            <a:r>
              <a:rPr lang="en-GB" sz="1200" b="0" kern="1200" dirty="0" smtClean="0">
                <a:solidFill>
                  <a:schemeClr val="tx1"/>
                </a:solidFill>
                <a:latin typeface="+mn-lt"/>
                <a:ea typeface="+mn-ea"/>
                <a:cs typeface="+mn-cs"/>
              </a:rPr>
              <a:t>) and favourite animal are nominal variables.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Scale variables appear as meaningful comparable numbers, such as blood pressure, height, weight, income, age, and probability of illness etc. Numerical variables can be further divided into two subtypes: </a:t>
            </a:r>
            <a:r>
              <a:rPr lang="en-GB" sz="1200" b="1" kern="1200" dirty="0" smtClean="0">
                <a:solidFill>
                  <a:schemeClr val="tx1"/>
                </a:solidFill>
                <a:latin typeface="+mn-lt"/>
                <a:ea typeface="+mn-ea"/>
                <a:cs typeface="+mn-cs"/>
              </a:rPr>
              <a:t>continuous</a:t>
            </a:r>
            <a:r>
              <a:rPr lang="en-GB" sz="1200" kern="1200" dirty="0" smtClean="0">
                <a:solidFill>
                  <a:schemeClr val="tx1"/>
                </a:solidFill>
                <a:latin typeface="+mn-lt"/>
                <a:ea typeface="+mn-ea"/>
                <a:cs typeface="+mn-cs"/>
              </a:rPr>
              <a:t> and </a:t>
            </a:r>
            <a:r>
              <a:rPr lang="en-GB" sz="1200" b="1" kern="1200" dirty="0" smtClean="0">
                <a:solidFill>
                  <a:schemeClr val="tx1"/>
                </a:solidFill>
                <a:latin typeface="+mn-lt"/>
                <a:ea typeface="+mn-ea"/>
                <a:cs typeface="+mn-cs"/>
              </a:rPr>
              <a:t>discrete</a:t>
            </a:r>
            <a:r>
              <a:rPr lang="en-GB" sz="1200" kern="1200" dirty="0" smtClean="0">
                <a:solidFill>
                  <a:schemeClr val="tx1"/>
                </a:solidFill>
                <a:latin typeface="+mn-lt"/>
                <a:ea typeface="+mn-ea"/>
                <a:cs typeface="+mn-cs"/>
              </a:rPr>
              <a:t>. The continuous variables can take any value within a range and are the most common, e.g. body weight, height, income, etc.</a:t>
            </a:r>
            <a:r>
              <a:rPr lang="en-GB" sz="1200" kern="1200" baseline="0" dirty="0" smtClean="0">
                <a:solidFill>
                  <a:schemeClr val="tx1"/>
                </a:solidFill>
                <a:latin typeface="+mn-lt"/>
                <a:ea typeface="+mn-ea"/>
                <a:cs typeface="+mn-cs"/>
              </a:rPr>
              <a:t>  D</a:t>
            </a:r>
            <a:r>
              <a:rPr lang="en-GB" sz="1200" kern="1200" dirty="0" smtClean="0">
                <a:solidFill>
                  <a:schemeClr val="tx1"/>
                </a:solidFill>
                <a:latin typeface="+mn-lt"/>
                <a:ea typeface="+mn-ea"/>
                <a:cs typeface="+mn-cs"/>
              </a:rPr>
              <a:t>iscrete variables can only take whole numbers, such as number of students in class, number of new patients every day, </a:t>
            </a:r>
            <a:r>
              <a:rPr lang="en-GB" sz="1200" kern="1200" dirty="0" err="1" smtClean="0">
                <a:solidFill>
                  <a:schemeClr val="tx1"/>
                </a:solidFill>
                <a:latin typeface="+mn-lt"/>
                <a:ea typeface="+mn-ea"/>
                <a:cs typeface="+mn-cs"/>
              </a:rPr>
              <a:t>etc</a:t>
            </a:r>
            <a:r>
              <a:rPr lang="en-GB" sz="1200" kern="1200" dirty="0" smtClean="0">
                <a:solidFill>
                  <a:schemeClr val="tx1"/>
                </a:solidFill>
                <a:latin typeface="+mn-lt"/>
                <a:ea typeface="+mn-ea"/>
                <a:cs typeface="+mn-cs"/>
              </a:rPr>
              <a:t> but are treated as continuous for statistical analysis if there are a large</a:t>
            </a:r>
            <a:r>
              <a:rPr lang="en-GB" sz="1200" kern="1200" baseline="0" dirty="0" smtClean="0">
                <a:solidFill>
                  <a:schemeClr val="tx1"/>
                </a:solidFill>
                <a:latin typeface="+mn-lt"/>
                <a:ea typeface="+mn-ea"/>
                <a:cs typeface="+mn-cs"/>
              </a:rPr>
              <a:t> range of numbers</a:t>
            </a:r>
            <a:r>
              <a:rPr lang="en-GB" sz="1200" kern="1200" dirty="0" smtClean="0">
                <a:solidFill>
                  <a:schemeClr val="tx1"/>
                </a:solidFill>
                <a:latin typeface="+mn-lt"/>
                <a:ea typeface="+mn-ea"/>
                <a:cs typeface="+mn-cs"/>
              </a:rPr>
              <a:t>.</a:t>
            </a:r>
          </a:p>
          <a:p>
            <a:endParaRPr lang="en-GB" sz="1200" kern="1200" dirty="0" smtClean="0">
              <a:solidFill>
                <a:schemeClr val="tx1"/>
              </a:solidFill>
              <a:latin typeface="+mn-lt"/>
              <a:ea typeface="+mn-ea"/>
              <a:cs typeface="+mn-cs"/>
            </a:endParaRPr>
          </a:p>
          <a:p>
            <a:r>
              <a:rPr lang="en-GB" b="0" dirty="0" smtClean="0"/>
              <a:t>One point to make</a:t>
            </a:r>
            <a:r>
              <a:rPr lang="en-GB" b="0" baseline="0" dirty="0" smtClean="0"/>
              <a:t> is that if ordinal data is scored as ranks such as 1, 2, 3 etc., and then this data is analysed as scale data, then a rather strong assumption is being made that the distances between the value of any pair of neighbouring ranks (e.g. 1 and 2 or 2 and 3 etc.) is the same, which is unlikely in practice to be true.  Students often find the difference between ordinal and discrete difficult especially when ordinal is categorised as numbers</a:t>
            </a:r>
          </a:p>
          <a:p>
            <a:endParaRPr lang="en-GB" b="0" baseline="0" dirty="0" smtClean="0"/>
          </a:p>
          <a:p>
            <a:r>
              <a:rPr lang="en-GB" b="0" baseline="0" dirty="0" smtClean="0"/>
              <a:t>The point is that whilst this might not be the most interesting place to start – students need to be aware of the data they have since this affects what analyses are/not suitable. </a:t>
            </a:r>
            <a:endParaRPr lang="en-GB" b="0" dirty="0"/>
          </a:p>
        </p:txBody>
      </p:sp>
      <p:sp>
        <p:nvSpPr>
          <p:cNvPr id="4" name="Slide Number Placeholder 3"/>
          <p:cNvSpPr>
            <a:spLocks noGrp="1"/>
          </p:cNvSpPr>
          <p:nvPr>
            <p:ph type="sldNum" sz="quarter" idx="10"/>
          </p:nvPr>
        </p:nvSpPr>
        <p:spPr/>
        <p:txBody>
          <a:bodyPr/>
          <a:lstStyle/>
          <a:p>
            <a:fld id="{43690404-CD23-4A74-9A66-F62F3ABD71A1}" type="slidenum">
              <a:rPr lang="en-GB" smtClean="0"/>
              <a:pPr/>
              <a:t>14</a:t>
            </a:fld>
            <a:endParaRPr lang="en-GB" dirty="0"/>
          </a:p>
        </p:txBody>
      </p:sp>
    </p:spTree>
    <p:extLst>
      <p:ext uri="{BB962C8B-B14F-4D97-AF65-F5344CB8AC3E}">
        <p14:creationId xmlns:p14="http://schemas.microsoft.com/office/powerpoint/2010/main" val="3983662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answers.  Point out that binary variables are a special case of nominal variables.</a:t>
            </a:r>
          </a:p>
          <a:p>
            <a:r>
              <a:rPr lang="en-GB" baseline="0" dirty="0" smtClean="0"/>
              <a:t>Ordinal variables are the one students get most confused about.  Make it clear that although we usually number categorical variables in SPSS, this does not make them scale.  The numbers are just labels.  People come 1</a:t>
            </a:r>
            <a:r>
              <a:rPr lang="en-GB" baseline="30000" dirty="0" smtClean="0"/>
              <a:t>st</a:t>
            </a:r>
            <a:r>
              <a:rPr lang="en-GB" baseline="0" dirty="0" smtClean="0"/>
              <a:t>, 2</a:t>
            </a:r>
            <a:r>
              <a:rPr lang="en-GB" baseline="30000" dirty="0" smtClean="0"/>
              <a:t>nd</a:t>
            </a:r>
            <a:r>
              <a:rPr lang="en-GB" baseline="0" dirty="0" smtClean="0"/>
              <a:t>, 3</a:t>
            </a:r>
            <a:r>
              <a:rPr lang="en-GB" baseline="30000" dirty="0" smtClean="0"/>
              <a:t>rd</a:t>
            </a:r>
            <a:r>
              <a:rPr lang="en-GB" baseline="0" dirty="0" smtClean="0"/>
              <a:t> </a:t>
            </a:r>
            <a:r>
              <a:rPr lang="en-GB" baseline="0" dirty="0" err="1" smtClean="0"/>
              <a:t>etc</a:t>
            </a:r>
            <a:r>
              <a:rPr lang="en-GB" baseline="0" dirty="0" smtClean="0"/>
              <a:t> in a race but the distance between 1</a:t>
            </a:r>
            <a:r>
              <a:rPr lang="en-GB" baseline="30000" dirty="0" smtClean="0"/>
              <a:t>st</a:t>
            </a:r>
            <a:r>
              <a:rPr lang="en-GB" baseline="0" dirty="0" smtClean="0"/>
              <a:t> and 2</a:t>
            </a:r>
            <a:r>
              <a:rPr lang="en-GB" baseline="30000" dirty="0" smtClean="0"/>
              <a:t>nd</a:t>
            </a:r>
            <a:r>
              <a:rPr lang="en-GB" baseline="0" dirty="0" smtClean="0"/>
              <a:t> may not be the same as the distance between 2</a:t>
            </a:r>
            <a:r>
              <a:rPr lang="en-GB" baseline="30000" dirty="0" smtClean="0"/>
              <a:t>nd</a:t>
            </a:r>
            <a:r>
              <a:rPr lang="en-GB" baseline="0" dirty="0" smtClean="0"/>
              <a:t> and 3</a:t>
            </a:r>
            <a:r>
              <a:rPr lang="en-GB" baseline="30000" dirty="0" smtClean="0"/>
              <a:t>rd</a:t>
            </a:r>
            <a:r>
              <a:rPr lang="en-GB" baseline="0" dirty="0" smtClean="0"/>
              <a:t>.</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15</a:t>
            </a:fld>
            <a:endParaRPr lang="en-GB"/>
          </a:p>
        </p:txBody>
      </p:sp>
    </p:spTree>
    <p:extLst>
      <p:ext uri="{BB962C8B-B14F-4D97-AF65-F5344CB8AC3E}">
        <p14:creationId xmlns:p14="http://schemas.microsoft.com/office/powerpoint/2010/main" val="700348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latin typeface="Times New Roman" panose="02020603050405020304" pitchFamily="18" charset="0"/>
                <a:cs typeface="Times New Roman" panose="02020603050405020304" pitchFamily="18" charset="0"/>
              </a:rPr>
              <a:t>elicits / elisit / to get information OR a reaction for someone</a:t>
            </a:r>
            <a:endParaRPr lang="hi-IN" altLang="en-US" smtClean="0">
              <a:ea typeface="Mangal"/>
            </a:endParaRP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fld id="{01005C26-DBB9-4DF5-8844-693F59C7E9FF}" type="slidenum">
              <a:rPr lang="hi-IN" altLang="en-US" smtClean="0">
                <a:ea typeface="Mangal"/>
              </a:rPr>
              <a:pPr/>
              <a:t>18</a:t>
            </a:fld>
            <a:endParaRPr lang="hi-IN" altLang="en-US" smtClean="0">
              <a:ea typeface="Mangal"/>
            </a:endParaRPr>
          </a:p>
        </p:txBody>
      </p:sp>
    </p:spTree>
    <p:extLst>
      <p:ext uri="{BB962C8B-B14F-4D97-AF65-F5344CB8AC3E}">
        <p14:creationId xmlns:p14="http://schemas.microsoft.com/office/powerpoint/2010/main" val="2182685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Times New Roman" panose="02020603050405020304" pitchFamily="18" charset="0"/>
                <a:cs typeface="Times New Roman" panose="02020603050405020304" pitchFamily="18" charset="0"/>
              </a:rPr>
              <a:t>An article appearing in the </a:t>
            </a:r>
            <a:r>
              <a:rPr lang="en-US" altLang="en-US" i="1" smtClean="0">
                <a:latin typeface="Times New Roman" panose="02020603050405020304" pitchFamily="18" charset="0"/>
                <a:cs typeface="Times New Roman" panose="02020603050405020304" pitchFamily="18" charset="0"/>
              </a:rPr>
              <a:t>International Journal of Market Research</a:t>
            </a:r>
            <a:r>
              <a:rPr lang="en-US" altLang="en-US" smtClean="0">
                <a:latin typeface="Times New Roman" panose="02020603050405020304" pitchFamily="18" charset="0"/>
                <a:cs typeface="Times New Roman" panose="02020603050405020304" pitchFamily="18" charset="0"/>
              </a:rPr>
              <a:t> gives great advise about questionnaire design.  This youtube video summarizes the findings in the article </a:t>
            </a:r>
            <a:r>
              <a:rPr lang="en-US" altLang="en-US" smtClean="0">
                <a:solidFill>
                  <a:srgbClr val="000099"/>
                </a:solidFill>
                <a:hlinkClick r:id="rId3"/>
              </a:rPr>
              <a:t>http://www.youtube.com/watch?v=53mASVzGRF4</a:t>
            </a:r>
            <a:r>
              <a:rPr lang="en-US" altLang="en-US" smtClean="0">
                <a:solidFill>
                  <a:srgbClr val="000099"/>
                </a:solidFill>
              </a:rPr>
              <a:t>.  </a:t>
            </a:r>
          </a:p>
          <a:p>
            <a:endParaRPr lang="hi-IN" altLang="en-US" smtClean="0">
              <a:ea typeface="Mangal"/>
            </a:endParaRPr>
          </a:p>
        </p:txBody>
      </p:sp>
      <p:sp>
        <p:nvSpPr>
          <p:cNvPr id="39940"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fld id="{7FADAEA1-D42F-4C74-84B8-44806F8323B9}" type="slidenum">
              <a:rPr lang="hi-IN" altLang="en-US" smtClean="0">
                <a:ea typeface="Mangal"/>
              </a:rPr>
              <a:pPr/>
              <a:t>19</a:t>
            </a:fld>
            <a:endParaRPr lang="hi-IN" altLang="en-US" smtClean="0">
              <a:ea typeface="Mangal"/>
            </a:endParaRPr>
          </a:p>
        </p:txBody>
      </p:sp>
    </p:spTree>
    <p:extLst>
      <p:ext uri="{BB962C8B-B14F-4D97-AF65-F5344CB8AC3E}">
        <p14:creationId xmlns:p14="http://schemas.microsoft.com/office/powerpoint/2010/main" val="3503423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Placeholder 2"/>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Placeholder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I was stop here on Tuesday 22/11/2016</a:t>
            </a:r>
          </a:p>
        </p:txBody>
      </p:sp>
    </p:spTree>
    <p:extLst>
      <p:ext uri="{BB962C8B-B14F-4D97-AF65-F5344CB8AC3E}">
        <p14:creationId xmlns:p14="http://schemas.microsoft.com/office/powerpoint/2010/main" val="3367928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GB" dirty="0" smtClean="0"/>
              <a:t>Use a scatterplot as both variables are scale</a:t>
            </a:r>
          </a:p>
          <a:p>
            <a:pPr marL="228600" indent="-228600">
              <a:buAutoNum type="arabicParenR"/>
            </a:pPr>
            <a:r>
              <a:rPr lang="en-GB" dirty="0" smtClean="0"/>
              <a:t>Use a boxplot or CI plot as reaction time is scale and the independent variable</a:t>
            </a:r>
            <a:r>
              <a:rPr lang="en-GB" baseline="0" dirty="0" smtClean="0"/>
              <a:t> is categorical</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32</a:t>
            </a:fld>
            <a:endParaRPr lang="en-GB"/>
          </a:p>
        </p:txBody>
      </p:sp>
    </p:spTree>
    <p:extLst>
      <p:ext uri="{BB962C8B-B14F-4D97-AF65-F5344CB8AC3E}">
        <p14:creationId xmlns:p14="http://schemas.microsoft.com/office/powerpoint/2010/main" val="399351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270A4B8-3636-4CC8-A30D-CB194BA5E67B}" type="slidenum">
              <a:rPr lang="en-GB" smtClean="0"/>
              <a:pPr/>
              <a:t>34</a:t>
            </a:fld>
            <a:endParaRPr lang="en-GB"/>
          </a:p>
        </p:txBody>
      </p:sp>
    </p:spTree>
    <p:extLst>
      <p:ext uri="{BB962C8B-B14F-4D97-AF65-F5344CB8AC3E}">
        <p14:creationId xmlns:p14="http://schemas.microsoft.com/office/powerpoint/2010/main" val="4071111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We’ve already looked at a chi-squared</a:t>
            </a:r>
            <a:r>
              <a:rPr lang="en-GB" baseline="0" dirty="0" smtClean="0"/>
              <a:t> test which looked for an association between survival and class on the Titanic.  The chi-squared test looks for an association between two categorical variables.  Another example is looking at whether boys are more likely to prefer maths and science subjects than girls.  You could ask students which subject was their favourite subject (nominal) and note whether they were male and female (binary).  You could then summarise the sample data using a stacked/ multiple bar chart and test for a relationship in the population using a chi-squared test.</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36</a:t>
            </a:fld>
            <a:endParaRPr lang="en-GB"/>
          </a:p>
        </p:txBody>
      </p:sp>
    </p:spTree>
    <p:extLst>
      <p:ext uri="{BB962C8B-B14F-4D97-AF65-F5344CB8AC3E}">
        <p14:creationId xmlns:p14="http://schemas.microsoft.com/office/powerpoint/2010/main" val="766830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 could say that we’ll talk about these non-parametric</a:t>
            </a:r>
            <a:r>
              <a:rPr lang="en-GB" baseline="0" dirty="0" smtClean="0"/>
              <a:t> </a:t>
            </a:r>
            <a:r>
              <a:rPr lang="en-GB" dirty="0" smtClean="0"/>
              <a:t>tests in more detail later</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38</a:t>
            </a:fld>
            <a:endParaRPr lang="en-GB"/>
          </a:p>
        </p:txBody>
      </p:sp>
    </p:spTree>
    <p:extLst>
      <p:ext uri="{BB962C8B-B14F-4D97-AF65-F5344CB8AC3E}">
        <p14:creationId xmlns:p14="http://schemas.microsoft.com/office/powerpoint/2010/main" val="2109291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Devonne</a:t>
            </a:r>
          </a:p>
        </p:txBody>
      </p:sp>
      <p:sp>
        <p:nvSpPr>
          <p:cNvPr id="4" name="Slide Number Placeholder 3"/>
          <p:cNvSpPr>
            <a:spLocks noGrp="1"/>
          </p:cNvSpPr>
          <p:nvPr>
            <p:ph type="sldNum" sz="quarter" idx="10"/>
          </p:nvPr>
        </p:nvSpPr>
        <p:spPr/>
        <p:txBody>
          <a:bodyPr/>
          <a:lstStyle/>
          <a:p>
            <a:fld id="{1A412EB9-E8F2-4F57-A36A-BD3CE4700179}"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037348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 through the solutions making everyone understands why</a:t>
            </a:r>
            <a:r>
              <a:rPr lang="en-GB" baseline="0" dirty="0" smtClean="0"/>
              <a:t> each test is appropriate.</a:t>
            </a:r>
            <a:endParaRPr lang="en-GB" dirty="0"/>
          </a:p>
        </p:txBody>
      </p:sp>
      <p:sp>
        <p:nvSpPr>
          <p:cNvPr id="4" name="Slide Number Placeholder 3"/>
          <p:cNvSpPr>
            <a:spLocks noGrp="1"/>
          </p:cNvSpPr>
          <p:nvPr>
            <p:ph type="sldNum" sz="quarter" idx="10"/>
          </p:nvPr>
        </p:nvSpPr>
        <p:spPr/>
        <p:txBody>
          <a:bodyPr/>
          <a:lstStyle/>
          <a:p>
            <a:fld id="{0270A4B8-3636-4CC8-A30D-CB194BA5E67B}" type="slidenum">
              <a:rPr lang="en-GB" smtClean="0"/>
              <a:pPr/>
              <a:t>42</a:t>
            </a:fld>
            <a:endParaRPr lang="en-GB"/>
          </a:p>
        </p:txBody>
      </p:sp>
    </p:spTree>
    <p:extLst>
      <p:ext uri="{BB962C8B-B14F-4D97-AF65-F5344CB8AC3E}">
        <p14:creationId xmlns:p14="http://schemas.microsoft.com/office/powerpoint/2010/main" val="2895359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a:t>
            </a:r>
            <a:r>
              <a:rPr lang="en-GB" baseline="0" dirty="0" smtClean="0"/>
              <a:t> through the solutions</a:t>
            </a:r>
            <a:endParaRPr lang="en-GB" dirty="0"/>
          </a:p>
        </p:txBody>
      </p:sp>
      <p:sp>
        <p:nvSpPr>
          <p:cNvPr id="4" name="Slide Number Placeholder 3"/>
          <p:cNvSpPr>
            <a:spLocks noGrp="1"/>
          </p:cNvSpPr>
          <p:nvPr>
            <p:ph type="sldNum" sz="quarter" idx="10"/>
          </p:nvPr>
        </p:nvSpPr>
        <p:spPr/>
        <p:txBody>
          <a:bodyPr/>
          <a:lstStyle/>
          <a:p>
            <a:fld id="{0270A4B8-3636-4CC8-A30D-CB194BA5E67B}" type="slidenum">
              <a:rPr lang="en-GB" smtClean="0"/>
              <a:pPr/>
              <a:t>43</a:t>
            </a:fld>
            <a:endParaRPr lang="en-GB"/>
          </a:p>
        </p:txBody>
      </p:sp>
    </p:spTree>
    <p:extLst>
      <p:ext uri="{BB962C8B-B14F-4D97-AF65-F5344CB8AC3E}">
        <p14:creationId xmlns:p14="http://schemas.microsoft.com/office/powerpoint/2010/main" val="3629295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2057337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4213407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662142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hi-IN"/>
          </a:p>
        </p:txBody>
      </p:sp>
      <p:sp>
        <p:nvSpPr>
          <p:cNvPr id="6" name="Footer Placeholder 5"/>
          <p:cNvSpPr>
            <a:spLocks noGrp="1"/>
          </p:cNvSpPr>
          <p:nvPr>
            <p:ph type="ftr" sz="quarter" idx="11"/>
          </p:nvPr>
        </p:nvSpPr>
        <p:spPr/>
        <p:txBody>
          <a:bodyPr/>
          <a:lstStyle/>
          <a:p>
            <a:endParaRPr lang="hi-IN"/>
          </a:p>
        </p:txBody>
      </p:sp>
      <p:sp>
        <p:nvSpPr>
          <p:cNvPr id="7" name="Slide Number Placeholder 6"/>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2148789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hi-IN"/>
          </a:p>
        </p:txBody>
      </p:sp>
      <p:sp>
        <p:nvSpPr>
          <p:cNvPr id="8" name="Footer Placeholder 7"/>
          <p:cNvSpPr>
            <a:spLocks noGrp="1"/>
          </p:cNvSpPr>
          <p:nvPr>
            <p:ph type="ftr" sz="quarter" idx="11"/>
          </p:nvPr>
        </p:nvSpPr>
        <p:spPr/>
        <p:txBody>
          <a:bodyPr/>
          <a:lstStyle/>
          <a:p>
            <a:endParaRPr lang="hi-IN"/>
          </a:p>
        </p:txBody>
      </p:sp>
      <p:sp>
        <p:nvSpPr>
          <p:cNvPr id="9" name="Slide Number Placeholder 8"/>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2528655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hi-IN"/>
          </a:p>
        </p:txBody>
      </p:sp>
      <p:sp>
        <p:nvSpPr>
          <p:cNvPr id="4" name="Footer Placeholder 3"/>
          <p:cNvSpPr>
            <a:spLocks noGrp="1"/>
          </p:cNvSpPr>
          <p:nvPr>
            <p:ph type="ftr" sz="quarter" idx="11"/>
          </p:nvPr>
        </p:nvSpPr>
        <p:spPr/>
        <p:txBody>
          <a:bodyPr/>
          <a:lstStyle/>
          <a:p>
            <a:endParaRPr lang="hi-IN"/>
          </a:p>
        </p:txBody>
      </p:sp>
      <p:sp>
        <p:nvSpPr>
          <p:cNvPr id="5" name="Slide Number Placeholder 4"/>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2934619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hi-IN"/>
          </a:p>
        </p:txBody>
      </p:sp>
      <p:sp>
        <p:nvSpPr>
          <p:cNvPr id="3" name="Footer Placeholder 2"/>
          <p:cNvSpPr>
            <a:spLocks noGrp="1"/>
          </p:cNvSpPr>
          <p:nvPr>
            <p:ph type="ftr" sz="quarter" idx="11"/>
          </p:nvPr>
        </p:nvSpPr>
        <p:spPr/>
        <p:txBody>
          <a:bodyPr/>
          <a:lstStyle/>
          <a:p>
            <a:endParaRPr lang="hi-IN"/>
          </a:p>
        </p:txBody>
      </p:sp>
      <p:sp>
        <p:nvSpPr>
          <p:cNvPr id="4" name="Slide Number Placeholder 3"/>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1867324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hi-IN"/>
          </a:p>
        </p:txBody>
      </p:sp>
      <p:sp>
        <p:nvSpPr>
          <p:cNvPr id="6" name="Footer Placeholder 5"/>
          <p:cNvSpPr>
            <a:spLocks noGrp="1"/>
          </p:cNvSpPr>
          <p:nvPr>
            <p:ph type="ftr" sz="quarter" idx="11"/>
          </p:nvPr>
        </p:nvSpPr>
        <p:spPr/>
        <p:txBody>
          <a:bodyPr/>
          <a:lstStyle/>
          <a:p>
            <a:endParaRPr lang="hi-IN"/>
          </a:p>
        </p:txBody>
      </p:sp>
      <p:sp>
        <p:nvSpPr>
          <p:cNvPr id="7" name="Slide Number Placeholder 6"/>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921472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hi-IN"/>
          </a:p>
        </p:txBody>
      </p:sp>
      <p:sp>
        <p:nvSpPr>
          <p:cNvPr id="6" name="Footer Placeholder 5"/>
          <p:cNvSpPr>
            <a:spLocks noGrp="1"/>
          </p:cNvSpPr>
          <p:nvPr>
            <p:ph type="ftr" sz="quarter" idx="11"/>
          </p:nvPr>
        </p:nvSpPr>
        <p:spPr/>
        <p:txBody>
          <a:bodyPr/>
          <a:lstStyle/>
          <a:p>
            <a:endParaRPr lang="hi-IN"/>
          </a:p>
        </p:txBody>
      </p:sp>
      <p:sp>
        <p:nvSpPr>
          <p:cNvPr id="7" name="Slide Number Placeholder 6"/>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1802995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369631772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6453F6A4-CBF6-4A47-82FA-C629F0858668}" type="slidenum">
              <a:rPr lang="hi-IN" smtClean="0"/>
              <a:t>‹#›</a:t>
            </a:fld>
            <a:endParaRPr lang="hi-IN"/>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9560820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141689691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6453F6A4-CBF6-4A47-82FA-C629F0858668}" type="slidenum">
              <a:rPr lang="hi-IN" smtClean="0"/>
              <a:t>‹#›</a:t>
            </a:fld>
            <a:endParaRPr lang="hi-IN"/>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4389984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113501261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2486213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6453F6A4-CBF6-4A47-82FA-C629F0858668}" type="slidenum">
              <a:rPr lang="hi-IN" smtClean="0"/>
              <a:t>‹#›</a:t>
            </a:fld>
            <a:endParaRPr lang="hi-IN"/>
          </a:p>
        </p:txBody>
      </p:sp>
    </p:spTree>
    <p:extLst>
      <p:ext uri="{BB962C8B-B14F-4D97-AF65-F5344CB8AC3E}">
        <p14:creationId xmlns:p14="http://schemas.microsoft.com/office/powerpoint/2010/main" val="3207022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Title 1"/>
          <p:cNvSpPr>
            <a:spLocks noGrp="1"/>
          </p:cNvSpPr>
          <p:nvPr>
            <p:ph type="title"/>
          </p:nvPr>
        </p:nvSpPr>
        <p:spPr>
          <a:xfrm>
            <a:off x="76200" y="76200"/>
            <a:ext cx="8975725" cy="1143000"/>
          </a:xfrm>
        </p:spPr>
        <p:txBody>
          <a:bodyPr/>
          <a:lstStyle/>
          <a:p>
            <a:r>
              <a:rPr lang="en-US" dirty="0" smtClean="0"/>
              <a:t>Click to edit Master title style</a:t>
            </a:r>
            <a:endParaRPr lang="en-US" dirty="0"/>
          </a:p>
        </p:txBody>
      </p:sp>
      <p:sp>
        <p:nvSpPr>
          <p:cNvPr id="6" name="Text Placeholder 2"/>
          <p:cNvSpPr>
            <a:spLocks noGrp="1"/>
          </p:cNvSpPr>
          <p:nvPr>
            <p:ph idx="1"/>
          </p:nvPr>
        </p:nvSpPr>
        <p:spPr bwMode="auto">
          <a:xfrm>
            <a:off x="228600" y="3429000"/>
            <a:ext cx="5029200" cy="457200"/>
          </a:xfrm>
          <a:prstGeom prst="rect">
            <a:avLst/>
          </a:prstGeom>
          <a:noFill/>
          <a:ln w="9525">
            <a:noFill/>
            <a:miter lim="800000"/>
            <a:headEnd/>
            <a:tailEnd/>
          </a:ln>
        </p:spPr>
        <p:txBody>
          <a:bodyPr/>
          <a:lstStyle>
            <a:lvl1pPr>
              <a:defRPr sz="2400">
                <a:solidFill>
                  <a:srgbClr val="000099"/>
                </a:solidFill>
              </a:defRPr>
            </a:lvl1pPr>
          </a:lstStyle>
          <a:p>
            <a:pPr lvl="0"/>
            <a:r>
              <a:rPr lang="en-US" noProof="0" dirty="0"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42354984-95D3-4666-AA03-C0B5DB9BDE7C}" type="slidenum">
              <a:rPr lang="en-US"/>
              <a:pPr>
                <a:defRPr/>
              </a:pPr>
              <a:t>‹#›</a:t>
            </a:fld>
            <a:endParaRPr lang="en-US" dirty="0"/>
          </a:p>
        </p:txBody>
      </p:sp>
    </p:spTree>
    <p:extLst>
      <p:ext uri="{BB962C8B-B14F-4D97-AF65-F5344CB8AC3E}">
        <p14:creationId xmlns:p14="http://schemas.microsoft.com/office/powerpoint/2010/main" val="2140418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43000" y="609601"/>
            <a:ext cx="7799212" cy="5451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3" name="Rectangle 35"/>
          <p:cNvSpPr>
            <a:spLocks noGrp="1" noChangeArrowheads="1"/>
          </p:cNvSpPr>
          <p:nvPr>
            <p:ph type="dt" sz="half" idx="10"/>
          </p:nvPr>
        </p:nvSpPr>
        <p:spPr>
          <a:ln/>
        </p:spPr>
        <p:txBody>
          <a:bodyPr/>
          <a:lstStyle>
            <a:lvl1pPr>
              <a:defRPr/>
            </a:lvl1pPr>
          </a:lstStyle>
          <a:p>
            <a:pPr>
              <a:defRPr/>
            </a:pPr>
            <a:endParaRPr lang="en-US"/>
          </a:p>
        </p:txBody>
      </p:sp>
      <p:sp>
        <p:nvSpPr>
          <p:cNvPr id="4" name="Rectangle 36"/>
          <p:cNvSpPr>
            <a:spLocks noGrp="1" noChangeArrowheads="1"/>
          </p:cNvSpPr>
          <p:nvPr>
            <p:ph type="ftr" sz="quarter" idx="11"/>
          </p:nvPr>
        </p:nvSpPr>
        <p:spPr>
          <a:ln/>
        </p:spPr>
        <p:txBody>
          <a:bodyPr/>
          <a:lstStyle>
            <a:lvl1pPr>
              <a:defRPr/>
            </a:lvl1pPr>
          </a:lstStyle>
          <a:p>
            <a:pPr>
              <a:defRPr/>
            </a:pPr>
            <a:endParaRPr lang="en-US"/>
          </a:p>
        </p:txBody>
      </p:sp>
      <p:sp>
        <p:nvSpPr>
          <p:cNvPr id="5" name="Rectangle 37"/>
          <p:cNvSpPr>
            <a:spLocks noGrp="1" noChangeArrowheads="1"/>
          </p:cNvSpPr>
          <p:nvPr>
            <p:ph type="sldNum" sz="quarter" idx="12"/>
          </p:nvPr>
        </p:nvSpPr>
        <p:spPr>
          <a:ln/>
        </p:spPr>
        <p:txBody>
          <a:bodyPr/>
          <a:lstStyle>
            <a:lvl1pPr>
              <a:defRPr/>
            </a:lvl1pPr>
          </a:lstStyle>
          <a:p>
            <a:fld id="{BED5B446-D5A5-44CC-BF7E-B40B0E79B1D5}" type="slidenum">
              <a:rPr lang="ar-SA" altLang="en-US"/>
              <a:pPr/>
              <a:t>‹#›</a:t>
            </a:fld>
            <a:endParaRPr lang="en-US" altLang="en-US"/>
          </a:p>
        </p:txBody>
      </p:sp>
    </p:spTree>
    <p:extLst>
      <p:ext uri="{BB962C8B-B14F-4D97-AF65-F5344CB8AC3E}">
        <p14:creationId xmlns:p14="http://schemas.microsoft.com/office/powerpoint/2010/main" val="3587841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hi-IN"/>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i-IN"/>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6453F6A4-CBF6-4A47-82FA-C629F0858668}" type="slidenum">
              <a:rPr lang="hi-IN" smtClean="0"/>
              <a:t>‹#›</a:t>
            </a:fld>
            <a:endParaRPr lang="hi-IN"/>
          </a:p>
        </p:txBody>
      </p:sp>
    </p:spTree>
    <p:extLst>
      <p:ext uri="{BB962C8B-B14F-4D97-AF65-F5344CB8AC3E}">
        <p14:creationId xmlns:p14="http://schemas.microsoft.com/office/powerpoint/2010/main" val="5415312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calculator.net/sample-size" TargetMode="External"/><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5.jpeg"/><Relationship Id="rId5" Type="http://schemas.openxmlformats.org/officeDocument/2006/relationships/diagramQuickStyle" Target="../diagrams/quickStyle2.xml"/><Relationship Id="rId10" Type="http://schemas.openxmlformats.org/officeDocument/2006/relationships/image" Target="../media/image14.gif"/><Relationship Id="rId4" Type="http://schemas.openxmlformats.org/officeDocument/2006/relationships/diagramLayout" Target="../diagrams/layout2.xml"/><Relationship Id="rId9"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734814"/>
            <a:ext cx="7162801" cy="1820691"/>
          </a:xfrm>
        </p:spPr>
        <p:txBody>
          <a:bodyPr>
            <a:normAutofit/>
          </a:bodyPr>
          <a:lstStyle/>
          <a:p>
            <a:pPr marL="0" indent="0" algn="ctr">
              <a:buNone/>
            </a:pPr>
            <a:r>
              <a:rPr lang="en-US" b="1" dirty="0" smtClean="0">
                <a:solidFill>
                  <a:schemeClr val="accent6">
                    <a:lumMod val="75000"/>
                  </a:schemeClr>
                </a:solidFill>
                <a:latin typeface="Aharoni" pitchFamily="2" charset="-79"/>
                <a:cs typeface="Aharoni" pitchFamily="2" charset="-79"/>
              </a:rPr>
              <a:t>D</a:t>
            </a:r>
            <a:r>
              <a:rPr lang="en-US" b="1" dirty="0">
                <a:solidFill>
                  <a:schemeClr val="accent6">
                    <a:lumMod val="75000"/>
                  </a:schemeClr>
                </a:solidFill>
                <a:latin typeface="Aharoni" pitchFamily="2" charset="-79"/>
                <a:cs typeface="Aharoni" pitchFamily="2" charset="-79"/>
              </a:rPr>
              <a:t>r</a:t>
            </a:r>
            <a:r>
              <a:rPr lang="en-US" b="1" dirty="0" smtClean="0">
                <a:solidFill>
                  <a:schemeClr val="accent6">
                    <a:lumMod val="75000"/>
                  </a:schemeClr>
                </a:solidFill>
                <a:latin typeface="Aharoni" pitchFamily="2" charset="-79"/>
                <a:cs typeface="Aharoni" pitchFamily="2" charset="-79"/>
              </a:rPr>
              <a:t>. Hazhar </a:t>
            </a:r>
            <a:r>
              <a:rPr lang="en-US" b="1" dirty="0">
                <a:solidFill>
                  <a:schemeClr val="accent6">
                    <a:lumMod val="75000"/>
                  </a:schemeClr>
                </a:solidFill>
                <a:latin typeface="Aharoni" pitchFamily="2" charset="-79"/>
                <a:cs typeface="Aharoni" pitchFamily="2" charset="-79"/>
              </a:rPr>
              <a:t>Blbas</a:t>
            </a:r>
          </a:p>
          <a:p>
            <a:pPr marL="0" indent="0" algn="ctr">
              <a:buNone/>
            </a:pPr>
            <a:r>
              <a:rPr lang="en-US" sz="2500" dirty="0" smtClean="0"/>
              <a:t>Statistics Department - MSc at UCF in 2014</a:t>
            </a:r>
          </a:p>
          <a:p>
            <a:pPr marL="0" indent="0" algn="ctr">
              <a:buNone/>
            </a:pPr>
            <a:r>
              <a:rPr lang="en-US" sz="2500" dirty="0" smtClean="0"/>
              <a:t>Statistics Department – PhD </a:t>
            </a:r>
            <a:r>
              <a:rPr lang="en-US" sz="2500" dirty="0" smtClean="0"/>
              <a:t>at SUE in 2022</a:t>
            </a:r>
            <a:endParaRPr lang="ku-Arab-IQ" sz="2500" dirty="0" smtClean="0"/>
          </a:p>
          <a:p>
            <a:endParaRPr lang="ar-SY"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1</a:t>
            </a:fld>
            <a:endParaRPr lang="en-US"/>
          </a:p>
        </p:txBody>
      </p:sp>
      <p:sp>
        <p:nvSpPr>
          <p:cNvPr id="5" name="AutoShape 2" descr="نتيجة بحث الصور عن ‪salahaddin university logo‬‏"/>
          <p:cNvSpPr>
            <a:spLocks noChangeAspect="1" noChangeArrowheads="1"/>
          </p:cNvSpPr>
          <p:nvPr/>
        </p:nvSpPr>
        <p:spPr bwMode="auto">
          <a:xfrm>
            <a:off x="155575" y="-555625"/>
            <a:ext cx="1190625" cy="1162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i-IN"/>
          </a:p>
        </p:txBody>
      </p:sp>
      <p:pic>
        <p:nvPicPr>
          <p:cNvPr id="10242" name="Picture 2" descr="Salahaddin University-Erb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7819" y="418916"/>
            <a:ext cx="1755749" cy="17557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171498"/>
            <a:ext cx="2604286" cy="23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txBox="1">
            <a:spLocks/>
          </p:cNvSpPr>
          <p:nvPr/>
        </p:nvSpPr>
        <p:spPr>
          <a:xfrm>
            <a:off x="422276" y="2506365"/>
            <a:ext cx="8047648" cy="101887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ar-SY" dirty="0"/>
          </a:p>
        </p:txBody>
      </p:sp>
      <p:sp>
        <p:nvSpPr>
          <p:cNvPr id="13" name="Rectangle 10"/>
          <p:cNvSpPr>
            <a:spLocks noChangeArrowheads="1"/>
          </p:cNvSpPr>
          <p:nvPr/>
        </p:nvSpPr>
        <p:spPr bwMode="auto">
          <a:xfrm>
            <a:off x="422277" y="2844011"/>
            <a:ext cx="7045324" cy="1286016"/>
          </a:xfrm>
          <a:prstGeom prst="rect">
            <a:avLst/>
          </a:prstGeom>
          <a:solidFill>
            <a:schemeClr val="accent3">
              <a:lumMod val="20000"/>
              <a:lumOff val="80000"/>
            </a:schemeClr>
          </a:solidFill>
          <a:ln>
            <a:noFill/>
          </a:ln>
          <a:effectLst/>
          <a:extLst/>
        </p:spPr>
        <p:txBody>
          <a:bodyPr/>
          <a:lstStyle>
            <a:lvl1pPr>
              <a:spcBef>
                <a:spcPct val="20000"/>
              </a:spcBef>
              <a:buClr>
                <a:schemeClr val="tx2"/>
              </a:buClr>
              <a:buSzPct val="75000"/>
              <a:buFont typeface="Wingdings" panose="05000000000000000000" pitchFamily="2" charset="2"/>
              <a:defRPr sz="2800">
                <a:solidFill>
                  <a:schemeClr val="tx1"/>
                </a:solidFill>
                <a:latin typeface="Garamond" panose="02020404030301010803" pitchFamily="18" charset="0"/>
              </a:defRPr>
            </a:lvl1pPr>
            <a:lvl2pPr marL="6791325" indent="-6677025">
              <a:spcBef>
                <a:spcPct val="20000"/>
              </a:spcBef>
              <a:buClr>
                <a:schemeClr val="accent1"/>
              </a:buClr>
              <a:buSzPct val="70000"/>
              <a:buFont typeface="Wingdings" panose="05000000000000000000" pitchFamily="2" charset="2"/>
              <a:defRPr sz="2800">
                <a:solidFill>
                  <a:schemeClr val="tx1"/>
                </a:solidFill>
                <a:latin typeface="Garamond" panose="02020404030301010803" pitchFamily="18" charset="0"/>
              </a:defRPr>
            </a:lvl2pPr>
            <a:lvl3pPr marL="7072313" indent="-166688">
              <a:spcBef>
                <a:spcPct val="20000"/>
              </a:spcBef>
              <a:buClr>
                <a:schemeClr val="folHlink"/>
              </a:buClr>
              <a:buSzPct val="70000"/>
              <a:buFont typeface="Wingdings" panose="05000000000000000000" pitchFamily="2" charset="2"/>
              <a:buChar char="t"/>
              <a:defRPr sz="2800">
                <a:solidFill>
                  <a:schemeClr val="tx1"/>
                </a:solidFill>
                <a:latin typeface="Garamond" panose="02020404030301010803" pitchFamily="18" charset="0"/>
              </a:defRPr>
            </a:lvl3pPr>
            <a:lvl4pPr marL="7415213" indent="-228600">
              <a:spcBef>
                <a:spcPct val="20000"/>
              </a:spcBef>
              <a:buChar char="&gt;"/>
              <a:defRPr sz="2000">
                <a:solidFill>
                  <a:schemeClr val="tx1"/>
                </a:solidFill>
                <a:latin typeface="Garamond" panose="02020404030301010803" pitchFamily="18" charset="0"/>
              </a:defRPr>
            </a:lvl4pPr>
            <a:lvl5pPr marL="7529513" indent="60325">
              <a:spcBef>
                <a:spcPct val="20000"/>
              </a:spcBef>
              <a:buChar char="»"/>
              <a:defRPr sz="2800">
                <a:solidFill>
                  <a:schemeClr val="tx1"/>
                </a:solidFill>
                <a:latin typeface="Garamond" panose="02020404030301010803" pitchFamily="18" charset="0"/>
              </a:defRPr>
            </a:lvl5pPr>
            <a:lvl6pPr marL="7986713" indent="60325" fontAlgn="base">
              <a:spcBef>
                <a:spcPct val="20000"/>
              </a:spcBef>
              <a:spcAft>
                <a:spcPct val="0"/>
              </a:spcAft>
              <a:buChar char="»"/>
              <a:defRPr sz="2800">
                <a:solidFill>
                  <a:schemeClr val="tx1"/>
                </a:solidFill>
                <a:latin typeface="Garamond" panose="02020404030301010803" pitchFamily="18" charset="0"/>
              </a:defRPr>
            </a:lvl6pPr>
            <a:lvl7pPr marL="8443913" indent="60325" fontAlgn="base">
              <a:spcBef>
                <a:spcPct val="20000"/>
              </a:spcBef>
              <a:spcAft>
                <a:spcPct val="0"/>
              </a:spcAft>
              <a:buChar char="»"/>
              <a:defRPr sz="2800">
                <a:solidFill>
                  <a:schemeClr val="tx1"/>
                </a:solidFill>
                <a:latin typeface="Garamond" panose="02020404030301010803" pitchFamily="18" charset="0"/>
              </a:defRPr>
            </a:lvl7pPr>
            <a:lvl8pPr marL="8901113" indent="60325" fontAlgn="base">
              <a:spcBef>
                <a:spcPct val="20000"/>
              </a:spcBef>
              <a:spcAft>
                <a:spcPct val="0"/>
              </a:spcAft>
              <a:buChar char="»"/>
              <a:defRPr sz="2800">
                <a:solidFill>
                  <a:schemeClr val="tx1"/>
                </a:solidFill>
                <a:latin typeface="Garamond" panose="02020404030301010803" pitchFamily="18" charset="0"/>
              </a:defRPr>
            </a:lvl8pPr>
            <a:lvl9pPr marL="9358313" indent="60325" fontAlgn="base">
              <a:spcBef>
                <a:spcPct val="20000"/>
              </a:spcBef>
              <a:spcAft>
                <a:spcPct val="0"/>
              </a:spcAft>
              <a:buChar char="»"/>
              <a:defRPr sz="2800">
                <a:solidFill>
                  <a:schemeClr val="tx1"/>
                </a:solidFill>
                <a:latin typeface="Garamond" panose="02020404030301010803" pitchFamily="18" charset="0"/>
              </a:defRPr>
            </a:lvl9pPr>
          </a:lstStyle>
          <a:p>
            <a:pPr algn="ctr"/>
            <a:r>
              <a:rPr lang="en-US" sz="4000" b="1" dirty="0">
                <a:solidFill>
                  <a:srgbClr val="7030A0"/>
                </a:solidFill>
              </a:rPr>
              <a:t>Process Of Data Analysis In Scientific Research</a:t>
            </a:r>
            <a:endParaRPr lang="en-US" sz="4000" b="1" dirty="0">
              <a:solidFill>
                <a:srgbClr val="7030A0"/>
              </a:solidFill>
              <a:latin typeface="Times New Roman" pitchFamily="18" charset="0"/>
              <a:ea typeface="Times New Roman"/>
              <a:cs typeface="Times New Roman" pitchFamily="18" charset="0"/>
            </a:endParaRP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4904" t="2564" r="85319" b="84813"/>
          <a:stretch/>
        </p:blipFill>
        <p:spPr>
          <a:xfrm>
            <a:off x="422276" y="229341"/>
            <a:ext cx="2448289" cy="2202679"/>
          </a:xfrm>
          <a:prstGeom prst="rect">
            <a:avLst/>
          </a:prstGeom>
        </p:spPr>
      </p:pic>
    </p:spTree>
    <p:extLst>
      <p:ext uri="{BB962C8B-B14F-4D97-AF65-F5344CB8AC3E}">
        <p14:creationId xmlns:p14="http://schemas.microsoft.com/office/powerpoint/2010/main" val="2466024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304800"/>
            <a:ext cx="8229600" cy="6051551"/>
          </a:xfrm>
        </p:spPr>
        <p:txBody>
          <a:bodyPr>
            <a:normAutofit/>
          </a:bodyPr>
          <a:lstStyle/>
          <a:p>
            <a:pPr marL="0" indent="0">
              <a:buNone/>
            </a:pPr>
            <a:r>
              <a:rPr lang="en-US" sz="2400" b="1" dirty="0" smtClean="0">
                <a:solidFill>
                  <a:srgbClr val="7030A0"/>
                </a:solidFill>
              </a:rPr>
              <a:t>Karl Pearson</a:t>
            </a:r>
          </a:p>
          <a:p>
            <a:pPr marL="0" indent="0">
              <a:buNone/>
            </a:pPr>
            <a:endParaRPr lang="en-US" sz="2400" b="1" dirty="0" smtClean="0">
              <a:solidFill>
                <a:srgbClr val="7030A0"/>
              </a:solidFill>
            </a:endParaRPr>
          </a:p>
          <a:p>
            <a:pPr marL="0" indent="0">
              <a:buNone/>
            </a:pPr>
            <a:r>
              <a:rPr lang="en-US" sz="2400" dirty="0" smtClean="0"/>
              <a:t>“ Statistics is the grammar of Science “</a:t>
            </a:r>
          </a:p>
          <a:p>
            <a:pPr marL="0" indent="0">
              <a:buNone/>
            </a:pPr>
            <a:endParaRPr lang="en-US" sz="2400" dirty="0"/>
          </a:p>
          <a:p>
            <a:pPr marL="0" indent="0">
              <a:buNone/>
            </a:pPr>
            <a:endParaRPr lang="en-US" sz="2400" dirty="0" smtClean="0"/>
          </a:p>
          <a:p>
            <a:pPr marL="0" indent="0">
              <a:buNone/>
            </a:pPr>
            <a:endParaRPr lang="en-US" sz="2400" dirty="0"/>
          </a:p>
        </p:txBody>
      </p:sp>
      <p:sp>
        <p:nvSpPr>
          <p:cNvPr id="4" name="Slide Number Placeholder 3"/>
          <p:cNvSpPr>
            <a:spLocks noGrp="1"/>
          </p:cNvSpPr>
          <p:nvPr>
            <p:ph type="sldNum" sz="quarter" idx="12"/>
          </p:nvPr>
        </p:nvSpPr>
        <p:spPr/>
        <p:txBody>
          <a:bodyPr/>
          <a:lstStyle/>
          <a:p>
            <a:fld id="{6453F6A4-CBF6-4A47-82FA-C629F0858668}" type="slidenum">
              <a:rPr lang="hi-IN" smtClean="0"/>
              <a:t>2</a:t>
            </a:fld>
            <a:endParaRPr lang="hi-IN"/>
          </a:p>
        </p:txBody>
      </p:sp>
      <p:pic>
        <p:nvPicPr>
          <p:cNvPr id="7" name="Content Placeholder 4"/>
          <p:cNvPicPr>
            <a:picLocks noChangeAspect="1"/>
          </p:cNvPicPr>
          <p:nvPr/>
        </p:nvPicPr>
        <p:blipFill rotWithShape="1">
          <a:blip r:embed="rId2">
            <a:extLst>
              <a:ext uri="{28A0092B-C50C-407E-A947-70E740481C1C}">
                <a14:useLocalDpi xmlns:a14="http://schemas.microsoft.com/office/drawing/2010/main" val="0"/>
              </a:ext>
            </a:extLst>
          </a:blip>
          <a:srcRect l="73077" t="15532" r="10577" b="57530"/>
          <a:stretch/>
        </p:blipFill>
        <p:spPr>
          <a:xfrm>
            <a:off x="5124138" y="2224255"/>
            <a:ext cx="3297980" cy="3103981"/>
          </a:xfrm>
          <a:prstGeom prst="rect">
            <a:avLst/>
          </a:prstGeom>
        </p:spPr>
      </p:pic>
      <p:sp>
        <p:nvSpPr>
          <p:cNvPr id="9"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39766177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867" y="297455"/>
            <a:ext cx="7033513" cy="1143000"/>
          </a:xfrm>
        </p:spPr>
        <p:txBody>
          <a:bodyPr>
            <a:noAutofit/>
          </a:bodyPr>
          <a:lstStyle/>
          <a:p>
            <a:r>
              <a:rPr lang="en-US" sz="3400" b="1" dirty="0">
                <a:solidFill>
                  <a:srgbClr val="0070C0"/>
                </a:solidFill>
                <a:latin typeface="Times New Roman" pitchFamily="18" charset="0"/>
                <a:ea typeface="Times New Roman"/>
                <a:cs typeface="Times New Roman" pitchFamily="18" charset="0"/>
              </a:rPr>
              <a:t>Process of Data Analysis in Scientific Research</a:t>
            </a:r>
          </a:p>
        </p:txBody>
      </p:sp>
      <p:pic>
        <p:nvPicPr>
          <p:cNvPr id="5" name="Content Placeholder 4"/>
          <p:cNvPicPr>
            <a:picLocks noGrp="1" noChangeAspect="1"/>
          </p:cNvPicPr>
          <p:nvPr>
            <p:ph idx="1"/>
          </p:nvPr>
        </p:nvPicPr>
        <p:blipFill>
          <a:blip r:embed="rId2"/>
          <a:stretch>
            <a:fillRect/>
          </a:stretch>
        </p:blipFill>
        <p:spPr>
          <a:xfrm>
            <a:off x="1944564" y="1508140"/>
            <a:ext cx="5254871" cy="1146147"/>
          </a:xfrm>
          <a:prstGeom prst="rect">
            <a:avLst/>
          </a:prstGeom>
        </p:spPr>
      </p:pic>
      <p:grpSp>
        <p:nvGrpSpPr>
          <p:cNvPr id="6" name="Group 5"/>
          <p:cNvGrpSpPr/>
          <p:nvPr/>
        </p:nvGrpSpPr>
        <p:grpSpPr>
          <a:xfrm>
            <a:off x="2413014" y="2776237"/>
            <a:ext cx="4317970" cy="963047"/>
            <a:chOff x="4622858" y="2209175"/>
            <a:chExt cx="3606741" cy="643767"/>
          </a:xfrm>
        </p:grpSpPr>
        <p:sp>
          <p:nvSpPr>
            <p:cNvPr id="7" name="Rounded Rectangle 6"/>
            <p:cNvSpPr/>
            <p:nvPr/>
          </p:nvSpPr>
          <p:spPr>
            <a:xfrm>
              <a:off x="4622858" y="2209175"/>
              <a:ext cx="3606741" cy="643767"/>
            </a:xfrm>
            <a:prstGeom prst="round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Rounded Rectangle 4"/>
            <p:cNvSpPr txBox="1"/>
            <p:nvPr/>
          </p:nvSpPr>
          <p:spPr>
            <a:xfrm>
              <a:off x="4654284" y="2240601"/>
              <a:ext cx="3543889" cy="5809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rPr>
                <a:t>Collect the Data</a:t>
              </a:r>
              <a:endParaRPr lang="en-US" sz="2400" kern="1200" dirty="0">
                <a:solidFill>
                  <a:schemeClr val="tx1"/>
                </a:solidFill>
              </a:endParaRPr>
            </a:p>
          </p:txBody>
        </p:sp>
      </p:grpSp>
      <p:grpSp>
        <p:nvGrpSpPr>
          <p:cNvPr id="9" name="Group 8"/>
          <p:cNvGrpSpPr/>
          <p:nvPr/>
        </p:nvGrpSpPr>
        <p:grpSpPr>
          <a:xfrm>
            <a:off x="2895600" y="3861234"/>
            <a:ext cx="3352800" cy="914400"/>
            <a:chOff x="4415464" y="3291267"/>
            <a:chExt cx="2988394" cy="1176958"/>
          </a:xfrm>
        </p:grpSpPr>
        <p:sp>
          <p:nvSpPr>
            <p:cNvPr id="10" name="Rounded Rectangle 9"/>
            <p:cNvSpPr/>
            <p:nvPr/>
          </p:nvSpPr>
          <p:spPr>
            <a:xfrm>
              <a:off x="4415464" y="3291267"/>
              <a:ext cx="2988394" cy="1176958"/>
            </a:xfrm>
            <a:prstGeom prst="roundRect">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Rounded Rectangle 4"/>
            <p:cNvSpPr txBox="1"/>
            <p:nvPr/>
          </p:nvSpPr>
          <p:spPr>
            <a:xfrm>
              <a:off x="4415464" y="3386281"/>
              <a:ext cx="2873486" cy="10620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rPr>
                <a:t>Organize the Data</a:t>
              </a:r>
              <a:endParaRPr lang="en-US" sz="2400" kern="1200" dirty="0">
                <a:solidFill>
                  <a:schemeClr val="tx1"/>
                </a:solidFill>
              </a:endParaRPr>
            </a:p>
          </p:txBody>
        </p:sp>
      </p:grpSp>
      <p:grpSp>
        <p:nvGrpSpPr>
          <p:cNvPr id="12" name="Group 11"/>
          <p:cNvGrpSpPr/>
          <p:nvPr/>
        </p:nvGrpSpPr>
        <p:grpSpPr>
          <a:xfrm>
            <a:off x="3429000" y="4978918"/>
            <a:ext cx="2450403" cy="659882"/>
            <a:chOff x="1134820" y="4667584"/>
            <a:chExt cx="5967605" cy="987091"/>
          </a:xfrm>
        </p:grpSpPr>
        <p:sp>
          <p:nvSpPr>
            <p:cNvPr id="13" name="Rounded Rectangle 12"/>
            <p:cNvSpPr/>
            <p:nvPr/>
          </p:nvSpPr>
          <p:spPr>
            <a:xfrm>
              <a:off x="1134820" y="4667584"/>
              <a:ext cx="5967605" cy="987091"/>
            </a:xfrm>
            <a:prstGeom prst="roundRect">
              <a:avLst/>
            </a:prstGeom>
            <a:solidFill>
              <a:schemeClr val="accent4">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Rounded Rectangle 4"/>
            <p:cNvSpPr txBox="1"/>
            <p:nvPr/>
          </p:nvSpPr>
          <p:spPr>
            <a:xfrm>
              <a:off x="1183006" y="4715770"/>
              <a:ext cx="5871233" cy="8907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rPr>
                <a:t>Analyze the Data</a:t>
              </a:r>
              <a:endParaRPr lang="en-US" sz="2400" kern="1200" dirty="0">
                <a:solidFill>
                  <a:schemeClr val="tx1"/>
                </a:solidFill>
              </a:endParaRPr>
            </a:p>
          </p:txBody>
        </p:sp>
      </p:grpSp>
      <p:grpSp>
        <p:nvGrpSpPr>
          <p:cNvPr id="15" name="Group 14"/>
          <p:cNvGrpSpPr/>
          <p:nvPr/>
        </p:nvGrpSpPr>
        <p:grpSpPr>
          <a:xfrm>
            <a:off x="3886200" y="5822951"/>
            <a:ext cx="1676400" cy="501649"/>
            <a:chOff x="1919534" y="4539875"/>
            <a:chExt cx="2793447" cy="1114800"/>
          </a:xfrm>
        </p:grpSpPr>
        <p:sp>
          <p:nvSpPr>
            <p:cNvPr id="16" name="Rounded Rectangle 15"/>
            <p:cNvSpPr/>
            <p:nvPr/>
          </p:nvSpPr>
          <p:spPr>
            <a:xfrm>
              <a:off x="1919534" y="4539875"/>
              <a:ext cx="2793447" cy="1114800"/>
            </a:xfrm>
            <a:prstGeom prst="roundRect">
              <a:avLst/>
            </a:prstGeom>
            <a:solidFill>
              <a:schemeClr val="accent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Rounded Rectangle 4"/>
            <p:cNvSpPr txBox="1"/>
            <p:nvPr/>
          </p:nvSpPr>
          <p:spPr>
            <a:xfrm>
              <a:off x="1973954" y="4594295"/>
              <a:ext cx="2684607" cy="10059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rPr>
                <a:t>Result</a:t>
              </a:r>
              <a:endParaRPr lang="en-US" sz="2400" kern="1200" dirty="0">
                <a:solidFill>
                  <a:schemeClr val="tx1"/>
                </a:solidFill>
              </a:endParaRPr>
            </a:p>
          </p:txBody>
        </p:sp>
      </p:grpSp>
      <p:sp>
        <p:nvSpPr>
          <p:cNvPr id="18" name="Footer Placeholder 1"/>
          <p:cNvSpPr txBox="1">
            <a:spLocks/>
          </p:cNvSpPr>
          <p:nvPr/>
        </p:nvSpPr>
        <p:spPr>
          <a:xfrm>
            <a:off x="6693361" y="6476636"/>
            <a:ext cx="2450639"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740678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9"/>
          <p:cNvSpPr>
            <a:spLocks noGrp="1" noChangeArrowheads="1"/>
          </p:cNvSpPr>
          <p:nvPr>
            <p:ph idx="1"/>
          </p:nvPr>
        </p:nvSpPr>
        <p:spPr>
          <a:xfrm>
            <a:off x="457200" y="1245626"/>
            <a:ext cx="8229600" cy="5612374"/>
          </a:xfrm>
        </p:spPr>
        <p:txBody>
          <a:bodyPr>
            <a:noAutofit/>
          </a:bodyPr>
          <a:lstStyle/>
          <a:p>
            <a:pPr marL="0" indent="0">
              <a:lnSpc>
                <a:spcPct val="90000"/>
              </a:lnSpc>
              <a:buNone/>
            </a:pPr>
            <a:r>
              <a:rPr lang="en-US" altLang="en-US" sz="2400" b="1" dirty="0" smtClean="0">
                <a:solidFill>
                  <a:srgbClr val="7030A0"/>
                </a:solidFill>
              </a:rPr>
              <a:t>Example</a:t>
            </a:r>
          </a:p>
          <a:p>
            <a:pPr>
              <a:lnSpc>
                <a:spcPct val="90000"/>
              </a:lnSpc>
            </a:pPr>
            <a:r>
              <a:rPr lang="en-US" altLang="en-US" sz="2400" dirty="0" smtClean="0"/>
              <a:t>Divorce</a:t>
            </a:r>
            <a:r>
              <a:rPr lang="en-US" altLang="en-US" sz="2400" b="1" dirty="0" smtClean="0">
                <a:solidFill>
                  <a:schemeClr val="folHlink"/>
                </a:solidFill>
              </a:rPr>
              <a:t> </a:t>
            </a:r>
          </a:p>
          <a:p>
            <a:pPr>
              <a:lnSpc>
                <a:spcPct val="90000"/>
              </a:lnSpc>
            </a:pPr>
            <a:endParaRPr lang="en-US" altLang="en-US" sz="2400" b="1" dirty="0" smtClean="0">
              <a:solidFill>
                <a:schemeClr val="folHlink"/>
              </a:solidFill>
            </a:endParaRPr>
          </a:p>
          <a:p>
            <a:pPr>
              <a:lnSpc>
                <a:spcPct val="90000"/>
              </a:lnSpc>
            </a:pPr>
            <a:r>
              <a:rPr lang="en-US" sz="2400" dirty="0"/>
              <a:t>Reasons for </a:t>
            </a:r>
            <a:r>
              <a:rPr lang="en-US" sz="2400" dirty="0" smtClean="0"/>
              <a:t>Divorce</a:t>
            </a:r>
          </a:p>
          <a:p>
            <a:pPr>
              <a:lnSpc>
                <a:spcPct val="90000"/>
              </a:lnSpc>
            </a:pPr>
            <a:endParaRPr lang="en-US" sz="2400" dirty="0" smtClean="0"/>
          </a:p>
          <a:p>
            <a:pPr>
              <a:lnSpc>
                <a:spcPct val="90000"/>
              </a:lnSpc>
            </a:pPr>
            <a:r>
              <a:rPr lang="en-US" sz="2400" dirty="0"/>
              <a:t>Statistical Analysis for the Most Influential Reasons for </a:t>
            </a:r>
            <a:r>
              <a:rPr lang="en-US" sz="2400" dirty="0" smtClean="0"/>
              <a:t>Divorce</a:t>
            </a:r>
          </a:p>
          <a:p>
            <a:pPr>
              <a:lnSpc>
                <a:spcPct val="90000"/>
              </a:lnSpc>
            </a:pPr>
            <a:endParaRPr lang="en-US" sz="2400" dirty="0" smtClean="0"/>
          </a:p>
          <a:p>
            <a:pPr>
              <a:lnSpc>
                <a:spcPct val="90000"/>
              </a:lnSpc>
            </a:pPr>
            <a:r>
              <a:rPr lang="en-US" sz="2400" dirty="0"/>
              <a:t>Statistical Analysis for the Most Influential Reasons for Divorce between Men and </a:t>
            </a:r>
            <a:r>
              <a:rPr lang="en-US" sz="2400" dirty="0" smtClean="0"/>
              <a:t>Women</a:t>
            </a:r>
          </a:p>
          <a:p>
            <a:pPr>
              <a:lnSpc>
                <a:spcPct val="90000"/>
              </a:lnSpc>
            </a:pPr>
            <a:endParaRPr lang="en-US" altLang="en-US" sz="1050" b="1" dirty="0" smtClean="0">
              <a:solidFill>
                <a:schemeClr val="folHlink"/>
              </a:solidFill>
            </a:endParaRPr>
          </a:p>
          <a:p>
            <a:pPr>
              <a:lnSpc>
                <a:spcPct val="90000"/>
              </a:lnSpc>
            </a:pPr>
            <a:r>
              <a:rPr lang="en-US" sz="2400" dirty="0" smtClean="0"/>
              <a:t>Statistical </a:t>
            </a:r>
            <a:r>
              <a:rPr lang="en-US" sz="2400" dirty="0"/>
              <a:t>Analysis for the Most Influential Reasons for Divorce between Men and Women in </a:t>
            </a:r>
            <a:r>
              <a:rPr lang="en-US" sz="2400" dirty="0" smtClean="0"/>
              <a:t>Erbil-Iraq</a:t>
            </a:r>
            <a:endParaRPr lang="en-US" altLang="en-US" sz="2400" dirty="0" smtClean="0"/>
          </a:p>
          <a:p>
            <a:pPr marL="0" indent="0">
              <a:lnSpc>
                <a:spcPct val="90000"/>
              </a:lnSpc>
              <a:buNone/>
            </a:pPr>
            <a:endParaRPr lang="en-US" altLang="en-US" sz="2400" dirty="0"/>
          </a:p>
          <a:p>
            <a:pPr marL="0" indent="0">
              <a:lnSpc>
                <a:spcPct val="90000"/>
              </a:lnSpc>
              <a:buNone/>
            </a:pPr>
            <a:endParaRPr lang="en-US" altLang="en-US" sz="2400" dirty="0"/>
          </a:p>
        </p:txBody>
      </p:sp>
      <p:sp>
        <p:nvSpPr>
          <p:cNvPr id="4" name="Slide Number Placeholder 3"/>
          <p:cNvSpPr>
            <a:spLocks noGrp="1"/>
          </p:cNvSpPr>
          <p:nvPr>
            <p:ph type="sldNum" sz="quarter" idx="12"/>
          </p:nvPr>
        </p:nvSpPr>
        <p:spPr/>
        <p:txBody>
          <a:bodyPr/>
          <a:lstStyle/>
          <a:p>
            <a:fld id="{6453F6A4-CBF6-4A47-82FA-C629F0858668}" type="slidenum">
              <a:rPr lang="hi-IN" smtClean="0"/>
              <a:t>4</a:t>
            </a:fld>
            <a:endParaRPr lang="hi-IN"/>
          </a:p>
        </p:txBody>
      </p:sp>
      <p:sp>
        <p:nvSpPr>
          <p:cNvPr id="6" name="Rounded Rectangle 5"/>
          <p:cNvSpPr/>
          <p:nvPr/>
        </p:nvSpPr>
        <p:spPr>
          <a:xfrm>
            <a:off x="0" y="76200"/>
            <a:ext cx="9144000" cy="1143000"/>
          </a:xfrm>
          <a:prstGeom prst="roundRect">
            <a:avLst>
              <a:gd name="adj" fmla="val 5000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dirty="0" smtClean="0"/>
              <a:t>1- Select </a:t>
            </a:r>
            <a:r>
              <a:rPr lang="en-US" sz="4000" dirty="0"/>
              <a:t>the Problem or Phenomenon </a:t>
            </a:r>
          </a:p>
        </p:txBody>
      </p:sp>
      <p:sp>
        <p:nvSpPr>
          <p:cNvPr id="5" name="Footer Placeholder 1"/>
          <p:cNvSpPr txBox="1">
            <a:spLocks/>
          </p:cNvSpPr>
          <p:nvPr/>
        </p:nvSpPr>
        <p:spPr>
          <a:xfrm>
            <a:off x="3657600" y="6492875"/>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191913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 calcmode="lin" valueType="num">
                                      <p:cBhvr additive="base">
                                        <p:cTn id="19"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5" end="5"/>
                                            </p:txEl>
                                          </p:spTgt>
                                        </p:tgtEl>
                                        <p:attrNameLst>
                                          <p:attrName>style.visibility</p:attrName>
                                        </p:attrNameLst>
                                      </p:cBhvr>
                                      <p:to>
                                        <p:strVal val="visible"/>
                                      </p:to>
                                    </p:set>
                                    <p:anim calcmode="lin" valueType="num">
                                      <p:cBhvr additive="base">
                                        <p:cTn id="25"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7" end="7"/>
                                            </p:txEl>
                                          </p:spTgt>
                                        </p:tgtEl>
                                        <p:attrNameLst>
                                          <p:attrName>style.visibility</p:attrName>
                                        </p:attrNameLst>
                                      </p:cBhvr>
                                      <p:to>
                                        <p:strVal val="visible"/>
                                      </p:to>
                                    </p:set>
                                    <p:anim calcmode="lin" valueType="num">
                                      <p:cBhvr additive="base">
                                        <p:cTn id="31"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9" end="9"/>
                                            </p:txEl>
                                          </p:spTgt>
                                        </p:tgtEl>
                                        <p:attrNameLst>
                                          <p:attrName>style.visibility</p:attrName>
                                        </p:attrNameLst>
                                      </p:cBhvr>
                                      <p:to>
                                        <p:strVal val="visible"/>
                                      </p:to>
                                    </p:set>
                                    <p:anim calcmode="lin" valueType="num">
                                      <p:cBhvr additive="base">
                                        <p:cTn id="37"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52400" y="1447800"/>
            <a:ext cx="8686800" cy="533400"/>
          </a:xfrm>
        </p:spPr>
        <p:txBody>
          <a:bodyPr>
            <a:normAutofit fontScale="90000"/>
          </a:bodyPr>
          <a:lstStyle/>
          <a:p>
            <a:pPr algn="l">
              <a:lnSpc>
                <a:spcPct val="150000"/>
              </a:lnSpc>
            </a:pPr>
            <a:r>
              <a:rPr lang="en-US" sz="3100" b="1" dirty="0">
                <a:solidFill>
                  <a:srgbClr val="7030A0"/>
                </a:solidFill>
                <a:latin typeface="Times New Roman" pitchFamily="18" charset="0"/>
              </a:rPr>
              <a:t>1- Define the population area of your </a:t>
            </a:r>
            <a:r>
              <a:rPr lang="en-US" sz="3100" b="1" dirty="0" smtClean="0">
                <a:solidFill>
                  <a:srgbClr val="7030A0"/>
                </a:solidFill>
                <a:latin typeface="Times New Roman" pitchFamily="18" charset="0"/>
              </a:rPr>
              <a:t>research</a:t>
            </a:r>
            <a:endParaRPr lang="hi-IN" sz="3600" b="1" dirty="0">
              <a:solidFill>
                <a:srgbClr val="7030A0"/>
              </a:solidFill>
              <a:latin typeface="Times New Roman" pitchFamily="18" charset="0"/>
            </a:endParaRPr>
          </a:p>
        </p:txBody>
      </p:sp>
      <p:sp>
        <p:nvSpPr>
          <p:cNvPr id="4" name="Slide Number Placeholder 3"/>
          <p:cNvSpPr>
            <a:spLocks noGrp="1"/>
          </p:cNvSpPr>
          <p:nvPr>
            <p:ph type="sldNum" sz="quarter" idx="12"/>
          </p:nvPr>
        </p:nvSpPr>
        <p:spPr/>
        <p:txBody>
          <a:bodyPr/>
          <a:lstStyle/>
          <a:p>
            <a:fld id="{6453F6A4-CBF6-4A47-82FA-C629F0858668}" type="slidenum">
              <a:rPr lang="hi-IN" smtClean="0"/>
              <a:t>5</a:t>
            </a:fld>
            <a:endParaRPr lang="hi-IN"/>
          </a:p>
        </p:txBody>
      </p:sp>
      <p:sp>
        <p:nvSpPr>
          <p:cNvPr id="6"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
        <p:nvSpPr>
          <p:cNvPr id="7" name="Rounded Rectangle 6"/>
          <p:cNvSpPr/>
          <p:nvPr/>
        </p:nvSpPr>
        <p:spPr>
          <a:xfrm>
            <a:off x="-28732" y="149570"/>
            <a:ext cx="9172731" cy="1069630"/>
          </a:xfrm>
          <a:prstGeom prst="roundRect">
            <a:avLst>
              <a:gd name="adj" fmla="val 5000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dirty="0" smtClean="0"/>
              <a:t>2- Process of Collecting Data</a:t>
            </a:r>
            <a:endParaRPr lang="en-US" sz="4000" dirty="0"/>
          </a:p>
        </p:txBody>
      </p:sp>
      <p:sp>
        <p:nvSpPr>
          <p:cNvPr id="2" name="Rectangle 1"/>
          <p:cNvSpPr/>
          <p:nvPr/>
        </p:nvSpPr>
        <p:spPr>
          <a:xfrm>
            <a:off x="457200" y="2198499"/>
            <a:ext cx="8839200" cy="523220"/>
          </a:xfrm>
          <a:prstGeom prst="rect">
            <a:avLst/>
          </a:prstGeom>
        </p:spPr>
        <p:txBody>
          <a:bodyPr wrap="square">
            <a:spAutoFit/>
          </a:bodyPr>
          <a:lstStyle/>
          <a:p>
            <a:r>
              <a:rPr lang="en-US" sz="2800" dirty="0">
                <a:latin typeface="Times New Roman" pitchFamily="18" charset="0"/>
              </a:rPr>
              <a:t>2- Choose the Sufficient sample size using Cochran formula</a:t>
            </a:r>
            <a:endParaRPr lang="en-US" sz="2800" dirty="0"/>
          </a:p>
        </p:txBody>
      </p:sp>
      <p:sp>
        <p:nvSpPr>
          <p:cNvPr id="8" name="Rectangle 7"/>
          <p:cNvSpPr/>
          <p:nvPr/>
        </p:nvSpPr>
        <p:spPr>
          <a:xfrm>
            <a:off x="980264" y="2837098"/>
            <a:ext cx="2677336" cy="523220"/>
          </a:xfrm>
          <a:prstGeom prst="rect">
            <a:avLst/>
          </a:prstGeom>
        </p:spPr>
        <p:txBody>
          <a:bodyPr wrap="none">
            <a:spAutoFit/>
          </a:bodyPr>
          <a:lstStyle/>
          <a:p>
            <a:r>
              <a:rPr lang="en-US" altLang="en-US" sz="2800" dirty="0" smtClean="0">
                <a:latin typeface="Times New Roman" pitchFamily="18" charset="0"/>
              </a:rPr>
              <a:t>3- </a:t>
            </a:r>
            <a:r>
              <a:rPr lang="en-US" sz="2800" dirty="0">
                <a:latin typeface="Times New Roman" pitchFamily="18" charset="0"/>
              </a:rPr>
              <a:t>Sampling Plan</a:t>
            </a:r>
            <a:endParaRPr lang="en-US" sz="2800" dirty="0"/>
          </a:p>
        </p:txBody>
      </p:sp>
      <p:sp>
        <p:nvSpPr>
          <p:cNvPr id="9" name="Rectangle 8"/>
          <p:cNvSpPr/>
          <p:nvPr/>
        </p:nvSpPr>
        <p:spPr>
          <a:xfrm>
            <a:off x="1676400" y="4119137"/>
            <a:ext cx="4406976" cy="523220"/>
          </a:xfrm>
          <a:prstGeom prst="rect">
            <a:avLst/>
          </a:prstGeom>
        </p:spPr>
        <p:txBody>
          <a:bodyPr wrap="none">
            <a:spAutoFit/>
          </a:bodyPr>
          <a:lstStyle/>
          <a:p>
            <a:r>
              <a:rPr lang="en-US" sz="2800" dirty="0">
                <a:latin typeface="Times New Roman" pitchFamily="18" charset="0"/>
              </a:rPr>
              <a:t>5- Methods of data collection</a:t>
            </a:r>
            <a:endParaRPr lang="en-US" sz="2800" dirty="0"/>
          </a:p>
        </p:txBody>
      </p:sp>
      <p:sp>
        <p:nvSpPr>
          <p:cNvPr id="10" name="Rectangle 9"/>
          <p:cNvSpPr/>
          <p:nvPr/>
        </p:nvSpPr>
        <p:spPr>
          <a:xfrm>
            <a:off x="2352883" y="4762577"/>
            <a:ext cx="5505033" cy="523220"/>
          </a:xfrm>
          <a:prstGeom prst="rect">
            <a:avLst/>
          </a:prstGeom>
        </p:spPr>
        <p:txBody>
          <a:bodyPr wrap="none">
            <a:spAutoFit/>
          </a:bodyPr>
          <a:lstStyle/>
          <a:p>
            <a:r>
              <a:rPr lang="en-US" sz="2800" dirty="0">
                <a:latin typeface="Times New Roman" pitchFamily="18" charset="0"/>
              </a:rPr>
              <a:t>6- Construct </a:t>
            </a:r>
            <a:r>
              <a:rPr lang="en-GB" sz="2800" dirty="0">
                <a:latin typeface="Times New Roman" pitchFamily="18" charset="0"/>
              </a:rPr>
              <a:t>Questionnaire structure </a:t>
            </a:r>
            <a:endParaRPr lang="en-US" sz="2800" dirty="0"/>
          </a:p>
        </p:txBody>
      </p:sp>
      <p:sp>
        <p:nvSpPr>
          <p:cNvPr id="11" name="Rectangle 10"/>
          <p:cNvSpPr/>
          <p:nvPr/>
        </p:nvSpPr>
        <p:spPr>
          <a:xfrm>
            <a:off x="3130168" y="5439086"/>
            <a:ext cx="3493264" cy="523220"/>
          </a:xfrm>
          <a:prstGeom prst="rect">
            <a:avLst/>
          </a:prstGeom>
        </p:spPr>
        <p:txBody>
          <a:bodyPr wrap="none">
            <a:spAutoFit/>
          </a:bodyPr>
          <a:lstStyle/>
          <a:p>
            <a:r>
              <a:rPr lang="en-GB" sz="2800" dirty="0">
                <a:latin typeface="Times New Roman" pitchFamily="18" charset="0"/>
              </a:rPr>
              <a:t>7- </a:t>
            </a:r>
            <a:r>
              <a:rPr lang="en-US" sz="2800" dirty="0">
                <a:latin typeface="Times New Roman" pitchFamily="18" charset="0"/>
              </a:rPr>
              <a:t>Pilot test OR Pretest</a:t>
            </a:r>
            <a:endParaRPr lang="en-US" sz="2800" dirty="0"/>
          </a:p>
        </p:txBody>
      </p:sp>
      <p:sp>
        <p:nvSpPr>
          <p:cNvPr id="12" name="Rectangle 11"/>
          <p:cNvSpPr/>
          <p:nvPr/>
        </p:nvSpPr>
        <p:spPr>
          <a:xfrm>
            <a:off x="1503003" y="3442628"/>
            <a:ext cx="4309193" cy="523220"/>
          </a:xfrm>
          <a:prstGeom prst="rect">
            <a:avLst/>
          </a:prstGeom>
        </p:spPr>
        <p:txBody>
          <a:bodyPr wrap="none">
            <a:spAutoFit/>
          </a:bodyPr>
          <a:lstStyle/>
          <a:p>
            <a:r>
              <a:rPr lang="en-US" sz="2800" dirty="0" smtClean="0">
                <a:latin typeface="Times New Roman" pitchFamily="18" charset="0"/>
              </a:rPr>
              <a:t>4- </a:t>
            </a:r>
            <a:r>
              <a:rPr lang="en-US" altLang="en-US" sz="2800" dirty="0">
                <a:latin typeface="Times New Roman" pitchFamily="18" charset="0"/>
              </a:rPr>
              <a:t>Source of Data Collection</a:t>
            </a:r>
            <a:endParaRPr lang="en-US" sz="2800" dirty="0"/>
          </a:p>
        </p:txBody>
      </p:sp>
    </p:spTree>
    <p:extLst>
      <p:ext uri="{BB962C8B-B14F-4D97-AF65-F5344CB8AC3E}">
        <p14:creationId xmlns:p14="http://schemas.microsoft.com/office/powerpoint/2010/main" val="97967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8" grpId="0"/>
      <p:bldP spid="9"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9" y="304800"/>
            <a:ext cx="8975725" cy="623668"/>
          </a:xfrm>
        </p:spPr>
        <p:txBody>
          <a:bodyPr>
            <a:normAutofit fontScale="90000"/>
          </a:bodyPr>
          <a:lstStyle/>
          <a:p>
            <a:r>
              <a:rPr lang="en-US" sz="3600" b="1" dirty="0">
                <a:solidFill>
                  <a:srgbClr val="0070C0"/>
                </a:solidFill>
                <a:latin typeface="Times New Roman" pitchFamily="18" charset="0"/>
                <a:ea typeface="Times New Roman"/>
                <a:cs typeface="Times New Roman" pitchFamily="18" charset="0"/>
              </a:rPr>
              <a:t>Calculate </a:t>
            </a:r>
            <a:r>
              <a:rPr lang="en-US" sz="3600" b="1" dirty="0" smtClean="0">
                <a:solidFill>
                  <a:srgbClr val="0070C0"/>
                </a:solidFill>
                <a:latin typeface="Times New Roman" pitchFamily="18" charset="0"/>
                <a:ea typeface="Times New Roman"/>
                <a:cs typeface="Times New Roman" pitchFamily="18" charset="0"/>
              </a:rPr>
              <a:t>Sufficient </a:t>
            </a:r>
            <a:r>
              <a:rPr lang="en-US" sz="3600" b="1" dirty="0">
                <a:solidFill>
                  <a:srgbClr val="0070C0"/>
                </a:solidFill>
                <a:latin typeface="Times New Roman" pitchFamily="18" charset="0"/>
                <a:ea typeface="Times New Roman"/>
                <a:cs typeface="Times New Roman" pitchFamily="18" charset="0"/>
              </a:rPr>
              <a:t>sample size</a:t>
            </a:r>
          </a:p>
        </p:txBody>
      </p:sp>
      <p:sp>
        <p:nvSpPr>
          <p:cNvPr id="3" name="Content Placeholder 2"/>
          <p:cNvSpPr>
            <a:spLocks noGrp="1"/>
          </p:cNvSpPr>
          <p:nvPr>
            <p:ph idx="1"/>
          </p:nvPr>
        </p:nvSpPr>
        <p:spPr>
          <a:xfrm>
            <a:off x="258762" y="1066800"/>
            <a:ext cx="6980238" cy="5654676"/>
          </a:xfrm>
        </p:spPr>
        <p:txBody>
          <a:bodyPr>
            <a:noAutofit/>
          </a:bodyPr>
          <a:lstStyle/>
          <a:p>
            <a:pPr marL="0" indent="0" algn="just">
              <a:buNone/>
            </a:pPr>
            <a:r>
              <a:rPr lang="en-US" sz="2800" dirty="0" smtClean="0">
                <a:solidFill>
                  <a:schemeClr val="tx1"/>
                </a:solidFill>
                <a:latin typeface="Times New Roman" panose="02020603050405020304" pitchFamily="18" charset="0"/>
                <a:cs typeface="Times New Roman" panose="02020603050405020304" pitchFamily="18" charset="0"/>
              </a:rPr>
              <a:t>Before </a:t>
            </a:r>
            <a:r>
              <a:rPr lang="en-US" sz="2800" dirty="0">
                <a:solidFill>
                  <a:schemeClr val="tx1"/>
                </a:solidFill>
                <a:latin typeface="Times New Roman" panose="02020603050405020304" pitchFamily="18" charset="0"/>
                <a:cs typeface="Times New Roman" panose="02020603050405020304" pitchFamily="18" charset="0"/>
              </a:rPr>
              <a:t>recruiting participants, decide on your </a:t>
            </a:r>
            <a:r>
              <a:rPr lang="en-US" sz="2800" b="1" dirty="0">
                <a:solidFill>
                  <a:schemeClr val="tx1"/>
                </a:solidFill>
                <a:latin typeface="Times New Roman" panose="02020603050405020304" pitchFamily="18" charset="0"/>
                <a:cs typeface="Times New Roman" panose="02020603050405020304" pitchFamily="18" charset="0"/>
              </a:rPr>
              <a:t>sample size</a:t>
            </a:r>
            <a:r>
              <a:rPr lang="en-US" sz="2800" dirty="0">
                <a:solidFill>
                  <a:schemeClr val="tx1"/>
                </a:solidFill>
                <a:latin typeface="Times New Roman" panose="02020603050405020304" pitchFamily="18" charset="0"/>
                <a:cs typeface="Times New Roman" panose="02020603050405020304" pitchFamily="18" charset="0"/>
              </a:rPr>
              <a:t> either by </a:t>
            </a:r>
            <a:endParaRPr lang="en-US" sz="2800" dirty="0" smtClean="0">
              <a:solidFill>
                <a:schemeClr val="tx1"/>
              </a:solidFill>
              <a:latin typeface="Times New Roman" panose="02020603050405020304" pitchFamily="18" charset="0"/>
              <a:cs typeface="Times New Roman" panose="02020603050405020304" pitchFamily="18" charset="0"/>
            </a:endParaRPr>
          </a:p>
          <a:p>
            <a:pPr algn="just">
              <a:buFontTx/>
              <a:buChar char="-"/>
            </a:pPr>
            <a:r>
              <a:rPr lang="en-US" sz="2800" dirty="0" smtClean="0">
                <a:solidFill>
                  <a:schemeClr val="tx1"/>
                </a:solidFill>
                <a:latin typeface="Times New Roman" panose="02020603050405020304" pitchFamily="18" charset="0"/>
                <a:cs typeface="Times New Roman" panose="02020603050405020304" pitchFamily="18" charset="0"/>
              </a:rPr>
              <a:t>looking </a:t>
            </a:r>
            <a:r>
              <a:rPr lang="en-US" sz="2800" dirty="0">
                <a:solidFill>
                  <a:schemeClr val="tx1"/>
                </a:solidFill>
                <a:latin typeface="Times New Roman" panose="02020603050405020304" pitchFamily="18" charset="0"/>
                <a:cs typeface="Times New Roman" panose="02020603050405020304" pitchFamily="18" charset="0"/>
              </a:rPr>
              <a:t>at other studies in your field </a:t>
            </a:r>
            <a:r>
              <a:rPr lang="en-US" sz="2800" dirty="0" smtClean="0">
                <a:solidFill>
                  <a:schemeClr val="tx1"/>
                </a:solidFill>
                <a:latin typeface="Times New Roman" panose="02020603050405020304" pitchFamily="18" charset="0"/>
                <a:cs typeface="Times New Roman" panose="02020603050405020304" pitchFamily="18" charset="0"/>
              </a:rPr>
              <a:t>or</a:t>
            </a:r>
          </a:p>
          <a:p>
            <a:pPr algn="just">
              <a:buFontTx/>
              <a:buChar char="-"/>
            </a:pPr>
            <a:r>
              <a:rPr lang="en-US" sz="2800" dirty="0" smtClean="0">
                <a:solidFill>
                  <a:schemeClr val="tx1"/>
                </a:solidFill>
                <a:latin typeface="Times New Roman" panose="02020603050405020304" pitchFamily="18" charset="0"/>
                <a:cs typeface="Times New Roman" panose="02020603050405020304" pitchFamily="18" charset="0"/>
              </a:rPr>
              <a:t> </a:t>
            </a:r>
            <a:r>
              <a:rPr lang="en-US" sz="2800" dirty="0">
                <a:solidFill>
                  <a:schemeClr val="tx1"/>
                </a:solidFill>
                <a:latin typeface="Times New Roman" panose="02020603050405020304" pitchFamily="18" charset="0"/>
                <a:cs typeface="Times New Roman" panose="02020603050405020304" pitchFamily="18" charset="0"/>
              </a:rPr>
              <a:t>using statistics. </a:t>
            </a:r>
            <a:endParaRPr lang="en-US" sz="2800" dirty="0" smtClean="0">
              <a:solidFill>
                <a:schemeClr val="tx1"/>
              </a:solidFill>
              <a:latin typeface="Times New Roman" panose="02020603050405020304" pitchFamily="18" charset="0"/>
              <a:cs typeface="Times New Roman" panose="02020603050405020304" pitchFamily="18" charset="0"/>
            </a:endParaRPr>
          </a:p>
          <a:p>
            <a:pPr marL="0" indent="0" algn="just">
              <a:buNone/>
            </a:pPr>
            <a:endParaRPr lang="en-US" sz="2800"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en-US" sz="2800" dirty="0">
                <a:solidFill>
                  <a:schemeClr val="tx1"/>
                </a:solidFill>
                <a:latin typeface="Times New Roman" panose="02020603050405020304" pitchFamily="18" charset="0"/>
                <a:cs typeface="Times New Roman" panose="02020603050405020304" pitchFamily="18" charset="0"/>
              </a:rPr>
              <a:t>Sample size should be representative and unbiased of the population</a:t>
            </a:r>
          </a:p>
          <a:p>
            <a:pPr marL="0" indent="0" algn="just">
              <a:buNone/>
            </a:pPr>
            <a:r>
              <a:rPr lang="en-US" sz="2800" dirty="0">
                <a:solidFill>
                  <a:schemeClr val="tx1"/>
                </a:solidFill>
                <a:latin typeface="Times New Roman" panose="02020603050405020304" pitchFamily="18" charset="0"/>
                <a:cs typeface="Times New Roman" panose="02020603050405020304" pitchFamily="18" charset="0"/>
              </a:rPr>
              <a:t>A </a:t>
            </a:r>
            <a:r>
              <a:rPr lang="en-US" sz="2800" dirty="0" smtClean="0">
                <a:solidFill>
                  <a:schemeClr val="tx1"/>
                </a:solidFill>
                <a:latin typeface="Times New Roman" panose="02020603050405020304" pitchFamily="18" charset="0"/>
                <a:cs typeface="Times New Roman" panose="02020603050405020304" pitchFamily="18" charset="0"/>
              </a:rPr>
              <a:t>sample</a:t>
            </a:r>
            <a:r>
              <a:rPr lang="ku-Arab-IQ" sz="2800" dirty="0" smtClean="0">
                <a:solidFill>
                  <a:schemeClr val="tx1"/>
                </a:solidFill>
                <a:latin typeface="Times New Roman" panose="02020603050405020304" pitchFamily="18" charset="0"/>
                <a:cs typeface="Times New Roman" panose="02020603050405020304" pitchFamily="18" charset="0"/>
              </a:rPr>
              <a:t> </a:t>
            </a:r>
            <a:r>
              <a:rPr lang="en-US" sz="2800" dirty="0" smtClean="0">
                <a:solidFill>
                  <a:schemeClr val="tx1"/>
                </a:solidFill>
                <a:latin typeface="Times New Roman" panose="02020603050405020304" pitchFamily="18" charset="0"/>
                <a:cs typeface="Times New Roman" panose="02020603050405020304" pitchFamily="18" charset="0"/>
              </a:rPr>
              <a:t>sample </a:t>
            </a:r>
            <a:r>
              <a:rPr lang="en-US" sz="2800" dirty="0">
                <a:solidFill>
                  <a:schemeClr val="tx1"/>
                </a:solidFill>
                <a:latin typeface="Times New Roman" panose="02020603050405020304" pitchFamily="18" charset="0"/>
                <a:cs typeface="Times New Roman" panose="02020603050405020304" pitchFamily="18" charset="0"/>
              </a:rPr>
              <a:t>that’s too small may be </a:t>
            </a:r>
            <a:r>
              <a:rPr lang="en-US" sz="2800" b="1" dirty="0">
                <a:solidFill>
                  <a:schemeClr val="tx1"/>
                </a:solidFill>
                <a:latin typeface="Times New Roman" panose="02020603050405020304" pitchFamily="18" charset="0"/>
                <a:cs typeface="Times New Roman" panose="02020603050405020304" pitchFamily="18" charset="0"/>
              </a:rPr>
              <a:t>unrepresentative</a:t>
            </a:r>
            <a:r>
              <a:rPr lang="en-US" sz="2800" dirty="0">
                <a:solidFill>
                  <a:schemeClr val="tx1"/>
                </a:solidFill>
                <a:latin typeface="Times New Roman" panose="02020603050405020304" pitchFamily="18" charset="0"/>
                <a:cs typeface="Times New Roman" panose="02020603050405020304" pitchFamily="18" charset="0"/>
              </a:rPr>
              <a:t> of </a:t>
            </a:r>
            <a:r>
              <a:rPr lang="en-US" sz="2800" dirty="0" smtClean="0">
                <a:solidFill>
                  <a:schemeClr val="tx1"/>
                </a:solidFill>
                <a:latin typeface="Times New Roman" panose="02020603050405020304" pitchFamily="18" charset="0"/>
                <a:cs typeface="Times New Roman" panose="02020603050405020304" pitchFamily="18" charset="0"/>
              </a:rPr>
              <a:t>the</a:t>
            </a:r>
            <a:r>
              <a:rPr lang="ku-Arab-IQ" sz="2800" dirty="0" smtClean="0">
                <a:solidFill>
                  <a:schemeClr val="tx1"/>
                </a:solidFill>
                <a:latin typeface="Times New Roman" panose="02020603050405020304" pitchFamily="18" charset="0"/>
                <a:cs typeface="Times New Roman" panose="02020603050405020304" pitchFamily="18" charset="0"/>
              </a:rPr>
              <a:t> </a:t>
            </a:r>
            <a:r>
              <a:rPr lang="en-US" sz="2800" dirty="0" smtClean="0">
                <a:solidFill>
                  <a:schemeClr val="tx1"/>
                </a:solidFill>
                <a:latin typeface="Times New Roman" panose="02020603050405020304" pitchFamily="18" charset="0"/>
                <a:cs typeface="Times New Roman" panose="02020603050405020304" pitchFamily="18" charset="0"/>
              </a:rPr>
              <a:t> population, </a:t>
            </a:r>
            <a:r>
              <a:rPr lang="en-US" sz="2800" dirty="0">
                <a:solidFill>
                  <a:schemeClr val="tx1"/>
                </a:solidFill>
                <a:latin typeface="Times New Roman" panose="02020603050405020304" pitchFamily="18" charset="0"/>
                <a:cs typeface="Times New Roman" panose="02020603050405020304" pitchFamily="18" charset="0"/>
              </a:rPr>
              <a:t>while a sample that’s too large will be more </a:t>
            </a:r>
            <a:r>
              <a:rPr lang="en-US" sz="2800" b="1" dirty="0">
                <a:solidFill>
                  <a:schemeClr val="tx1"/>
                </a:solidFill>
                <a:latin typeface="Times New Roman" panose="02020603050405020304" pitchFamily="18" charset="0"/>
                <a:cs typeface="Times New Roman" panose="02020603050405020304" pitchFamily="18" charset="0"/>
              </a:rPr>
              <a:t>costly</a:t>
            </a:r>
            <a:r>
              <a:rPr lang="en-US" sz="2800" dirty="0">
                <a:solidFill>
                  <a:schemeClr val="tx1"/>
                </a:solidFill>
                <a:latin typeface="Times New Roman" panose="02020603050405020304" pitchFamily="18" charset="0"/>
                <a:cs typeface="Times New Roman" panose="02020603050405020304" pitchFamily="18" charset="0"/>
              </a:rPr>
              <a:t> than necessary.</a:t>
            </a:r>
          </a:p>
          <a:p>
            <a:pPr marL="0" indent="0">
              <a:buNone/>
            </a:pPr>
            <a:endParaRPr lang="en-US" sz="25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a:defRPr/>
            </a:pPr>
            <a:fld id="{42354984-95D3-4666-AA03-C0B5DB9BDE7C}" type="slidenum">
              <a:rPr lang="en-US" smtClean="0"/>
              <a:pPr>
                <a:defRPr/>
              </a:pPr>
              <a:t>6</a:t>
            </a:fld>
            <a:endParaRPr lang="en-US" dirty="0"/>
          </a:p>
        </p:txBody>
      </p:sp>
      <p:sp>
        <p:nvSpPr>
          <p:cNvPr id="7" name="Right Arrow 6"/>
          <p:cNvSpPr/>
          <p:nvPr/>
        </p:nvSpPr>
        <p:spPr>
          <a:xfrm>
            <a:off x="6990566" y="6127751"/>
            <a:ext cx="2135945" cy="73024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500" b="1" dirty="0" smtClean="0"/>
              <a:t>Continue</a:t>
            </a:r>
            <a:endParaRPr lang="en-US" sz="2500" b="1" dirty="0"/>
          </a:p>
        </p:txBody>
      </p:sp>
      <p:sp>
        <p:nvSpPr>
          <p:cNvPr id="8"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374573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696200" cy="609600"/>
          </a:xfrm>
        </p:spPr>
        <p:txBody>
          <a:bodyPr>
            <a:normAutofit fontScale="90000"/>
          </a:bodyPr>
          <a:lstStyle/>
          <a:p>
            <a:r>
              <a:rPr lang="en-US" b="1" dirty="0" smtClean="0">
                <a:solidFill>
                  <a:srgbClr val="7030A0"/>
                </a:solidFill>
              </a:rPr>
              <a:t>Smartphone for Adults in UK</a:t>
            </a:r>
            <a:endParaRPr lang="en-US" b="1" dirty="0">
              <a:solidFill>
                <a:srgbClr val="7030A0"/>
              </a:solidFill>
            </a:endParaRPr>
          </a:p>
        </p:txBody>
      </p:sp>
      <p:sp>
        <p:nvSpPr>
          <p:cNvPr id="3" name="Content Placeholder 2"/>
          <p:cNvSpPr>
            <a:spLocks noGrp="1"/>
          </p:cNvSpPr>
          <p:nvPr>
            <p:ph idx="1"/>
          </p:nvPr>
        </p:nvSpPr>
        <p:spPr>
          <a:xfrm>
            <a:off x="14990" y="1249361"/>
            <a:ext cx="7605010" cy="4974564"/>
          </a:xfrm>
        </p:spPr>
        <p:txBody>
          <a:bodyPr>
            <a:noAutofit/>
          </a:bodyPr>
          <a:lstStyle/>
          <a:p>
            <a:pPr algn="just"/>
            <a:r>
              <a:rPr lang="en-US" sz="2600" dirty="0" smtClean="0">
                <a:solidFill>
                  <a:schemeClr val="tx1"/>
                </a:solidFill>
                <a:latin typeface="Times New Roman" panose="02020603050405020304" pitchFamily="18" charset="0"/>
                <a:cs typeface="Times New Roman" panose="02020603050405020304" pitchFamily="18" charset="0"/>
              </a:rPr>
              <a:t>Suppose that it is wanted to estimate the </a:t>
            </a:r>
            <a:r>
              <a:rPr lang="en-US" sz="2600" b="1" dirty="0" smtClean="0">
                <a:solidFill>
                  <a:schemeClr val="tx1"/>
                </a:solidFill>
                <a:latin typeface="Times New Roman" panose="02020603050405020304" pitchFamily="18" charset="0"/>
                <a:cs typeface="Times New Roman" panose="02020603050405020304" pitchFamily="18" charset="0"/>
              </a:rPr>
              <a:t>proportion</a:t>
            </a:r>
            <a:r>
              <a:rPr lang="en-US" sz="2600" dirty="0" smtClean="0">
                <a:solidFill>
                  <a:schemeClr val="tx1"/>
                </a:solidFill>
                <a:latin typeface="Times New Roman" panose="02020603050405020304" pitchFamily="18" charset="0"/>
                <a:cs typeface="Times New Roman" panose="02020603050405020304" pitchFamily="18" charset="0"/>
              </a:rPr>
              <a:t> of the ADULTS who have own smartphone in the UK.</a:t>
            </a:r>
          </a:p>
          <a:p>
            <a:r>
              <a:rPr lang="en-US" sz="2600" dirty="0" smtClean="0">
                <a:solidFill>
                  <a:schemeClr val="tx1"/>
                </a:solidFill>
                <a:latin typeface="Times New Roman" panose="02020603050405020304" pitchFamily="18" charset="0"/>
                <a:cs typeface="Times New Roman" panose="02020603050405020304" pitchFamily="18" charset="0"/>
              </a:rPr>
              <a:t>A sample of 100 people has been taken.</a:t>
            </a:r>
          </a:p>
          <a:p>
            <a:r>
              <a:rPr lang="en-US" sz="2600" dirty="0" smtClean="0">
                <a:solidFill>
                  <a:schemeClr val="tx1"/>
                </a:solidFill>
                <a:latin typeface="Times New Roman" panose="02020603050405020304" pitchFamily="18" charset="0"/>
                <a:cs typeface="Times New Roman" panose="02020603050405020304" pitchFamily="18" charset="0"/>
              </a:rPr>
              <a:t>If 59 out of 100 people have own smartphone</a:t>
            </a:r>
          </a:p>
          <a:p>
            <a:r>
              <a:rPr lang="en-US" sz="2600" dirty="0" smtClean="0">
                <a:solidFill>
                  <a:schemeClr val="tx1"/>
                </a:solidFill>
                <a:latin typeface="Times New Roman" panose="02020603050405020304" pitchFamily="18" charset="0"/>
                <a:cs typeface="Times New Roman" panose="02020603050405020304" pitchFamily="18" charset="0"/>
              </a:rPr>
              <a:t>We estimate the </a:t>
            </a:r>
            <a:r>
              <a:rPr lang="en-US" sz="2600" b="1" dirty="0" smtClean="0">
                <a:solidFill>
                  <a:schemeClr val="tx1"/>
                </a:solidFill>
                <a:latin typeface="Times New Roman" panose="02020603050405020304" pitchFamily="18" charset="0"/>
                <a:cs typeface="Times New Roman" panose="02020603050405020304" pitchFamily="18" charset="0"/>
              </a:rPr>
              <a:t>proportion</a:t>
            </a:r>
            <a:r>
              <a:rPr lang="en-US" sz="2600" dirty="0" smtClean="0">
                <a:solidFill>
                  <a:schemeClr val="tx1"/>
                </a:solidFill>
                <a:latin typeface="Times New Roman" panose="02020603050405020304" pitchFamily="18" charset="0"/>
                <a:cs typeface="Times New Roman" panose="02020603050405020304" pitchFamily="18" charset="0"/>
              </a:rPr>
              <a:t> 59/100 = 59% = 0.59</a:t>
            </a:r>
          </a:p>
          <a:p>
            <a:r>
              <a:rPr lang="en-US" sz="2600" dirty="0" smtClean="0">
                <a:solidFill>
                  <a:schemeClr val="tx1"/>
                </a:solidFill>
                <a:latin typeface="Times New Roman" panose="02020603050405020304" pitchFamily="18" charset="0"/>
                <a:cs typeface="Times New Roman" panose="02020603050405020304" pitchFamily="18" charset="0"/>
              </a:rPr>
              <a:t>We can construct an interval around this point estimate to express our </a:t>
            </a:r>
            <a:r>
              <a:rPr lang="en-US" sz="2600" dirty="0" smtClean="0">
                <a:solidFill>
                  <a:srgbClr val="FF0000"/>
                </a:solidFill>
                <a:latin typeface="Times New Roman" panose="02020603050405020304" pitchFamily="18" charset="0"/>
                <a:cs typeface="Times New Roman" panose="02020603050405020304" pitchFamily="18" charset="0"/>
              </a:rPr>
              <a:t>uncertainty</a:t>
            </a:r>
            <a:r>
              <a:rPr lang="en-US" sz="2600" dirty="0" smtClean="0">
                <a:solidFill>
                  <a:schemeClr val="tx1"/>
                </a:solidFill>
                <a:latin typeface="Times New Roman" panose="02020603050405020304" pitchFamily="18" charset="0"/>
                <a:cs typeface="Times New Roman" panose="02020603050405020304" pitchFamily="18" charset="0"/>
              </a:rPr>
              <a:t> in it, it is mean our “</a:t>
            </a:r>
            <a:r>
              <a:rPr lang="en-US" sz="2600" b="1" dirty="0" smtClean="0">
                <a:solidFill>
                  <a:schemeClr val="tx1"/>
                </a:solidFill>
                <a:latin typeface="Times New Roman" panose="02020603050405020304" pitchFamily="18" charset="0"/>
                <a:cs typeface="Times New Roman" panose="02020603050405020304" pitchFamily="18" charset="0"/>
              </a:rPr>
              <a:t>Margin error</a:t>
            </a:r>
            <a:r>
              <a:rPr lang="en-US" sz="2600" dirty="0" smtClean="0">
                <a:solidFill>
                  <a:schemeClr val="tx1"/>
                </a:solidFill>
                <a:latin typeface="Times New Roman" panose="02020603050405020304" pitchFamily="18" charset="0"/>
                <a:cs typeface="Times New Roman" panose="02020603050405020304" pitchFamily="18" charset="0"/>
              </a:rPr>
              <a:t>” </a:t>
            </a:r>
          </a:p>
          <a:p>
            <a:r>
              <a:rPr lang="en-US" sz="2600" dirty="0" smtClean="0">
                <a:solidFill>
                  <a:schemeClr val="tx1"/>
                </a:solidFill>
                <a:latin typeface="Times New Roman" panose="02020603050405020304" pitchFamily="18" charset="0"/>
                <a:cs typeface="Times New Roman" panose="02020603050405020304" pitchFamily="18" charset="0"/>
              </a:rPr>
              <a:t>For example, 95% CI for our estimate based on our sample of size 100 ranges from 49.36% to 68.64%</a:t>
            </a:r>
            <a:endParaRPr lang="en-US" sz="26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a:defRPr/>
            </a:pPr>
            <a:fld id="{42354984-95D3-4666-AA03-C0B5DB9BDE7C}" type="slidenum">
              <a:rPr lang="en-US" smtClean="0"/>
              <a:pPr>
                <a:defRPr/>
              </a:pPr>
              <a:t>7</a:t>
            </a:fld>
            <a:endParaRPr lang="en-US" dirty="0"/>
          </a:p>
        </p:txBody>
      </p:sp>
    </p:spTree>
    <p:extLst>
      <p:ext uri="{BB962C8B-B14F-4D97-AF65-F5344CB8AC3E}">
        <p14:creationId xmlns:p14="http://schemas.microsoft.com/office/powerpoint/2010/main" val="398090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00" y="1756716"/>
            <a:ext cx="7630550" cy="2057399"/>
          </a:xfrm>
        </p:spPr>
        <p:txBody>
          <a:bodyPr>
            <a:noAutofit/>
          </a:bodyPr>
          <a:lstStyle/>
          <a:p>
            <a:r>
              <a:rPr lang="en-US" sz="2000" dirty="0" smtClean="0">
                <a:solidFill>
                  <a:schemeClr val="tx1"/>
                </a:solidFill>
                <a:latin typeface="Times New Roman" panose="02020603050405020304" pitchFamily="18" charset="0"/>
                <a:cs typeface="Times New Roman" panose="02020603050405020304" pitchFamily="18" charset="0"/>
              </a:rPr>
              <a:t>Z value of 95% Confidence is 1.96</a:t>
            </a:r>
          </a:p>
          <a:p>
            <a:r>
              <a:rPr lang="en-US" sz="2000" dirty="0" smtClean="0">
                <a:solidFill>
                  <a:schemeClr val="tx1"/>
                </a:solidFill>
                <a:latin typeface="Times New Roman" panose="02020603050405020304" pitchFamily="18" charset="0"/>
                <a:cs typeface="Times New Roman" panose="02020603050405020304" pitchFamily="18" charset="0"/>
              </a:rPr>
              <a:t>P estimated proportion of the population for e.g. p=0.5</a:t>
            </a:r>
          </a:p>
          <a:p>
            <a:r>
              <a:rPr lang="en-US" sz="2000" dirty="0" smtClean="0">
                <a:solidFill>
                  <a:schemeClr val="tx1"/>
                </a:solidFill>
                <a:latin typeface="Times New Roman" panose="02020603050405020304" pitchFamily="18" charset="0"/>
                <a:cs typeface="Times New Roman" panose="02020603050405020304" pitchFamily="18" charset="0"/>
              </a:rPr>
              <a:t>q = 1-P = 0.5</a:t>
            </a:r>
          </a:p>
          <a:p>
            <a:r>
              <a:rPr lang="en-US" sz="2000" dirty="0" smtClean="0">
                <a:solidFill>
                  <a:schemeClr val="tx1"/>
                </a:solidFill>
                <a:latin typeface="Times New Roman" panose="02020603050405020304" pitchFamily="18" charset="0"/>
                <a:cs typeface="Times New Roman" panose="02020603050405020304" pitchFamily="18" charset="0"/>
              </a:rPr>
              <a:t>e is error Margin = 0.05 (5%)</a:t>
            </a:r>
          </a:p>
          <a:p>
            <a:r>
              <a:rPr lang="en-US" sz="2000" dirty="0" smtClean="0">
                <a:solidFill>
                  <a:schemeClr val="tx1"/>
                </a:solidFill>
                <a:latin typeface="Times New Roman" panose="02020603050405020304" pitchFamily="18" charset="0"/>
                <a:cs typeface="Times New Roman" panose="02020603050405020304" pitchFamily="18" charset="0"/>
              </a:rPr>
              <a:t>N is population size = 1000</a:t>
            </a:r>
          </a:p>
          <a:p>
            <a:r>
              <a:rPr lang="en-US" sz="2000" dirty="0" smtClean="0">
                <a:solidFill>
                  <a:schemeClr val="tx1"/>
                </a:solidFill>
                <a:latin typeface="Times New Roman" panose="02020603050405020304" pitchFamily="18" charset="0"/>
                <a:cs typeface="Times New Roman" panose="02020603050405020304" pitchFamily="18" charset="0"/>
              </a:rPr>
              <a:t>Sample Size (n) = </a:t>
            </a:r>
            <a:r>
              <a:rPr lang="en-US" sz="2000" dirty="0" smtClean="0">
                <a:solidFill>
                  <a:schemeClr val="tx1"/>
                </a:solidFill>
                <a:latin typeface="Times New Roman" panose="02020603050405020304" pitchFamily="18" charset="0"/>
                <a:cs typeface="Times New Roman" panose="02020603050405020304" pitchFamily="18" charset="0"/>
              </a:rPr>
              <a:t>278</a:t>
            </a:r>
          </a:p>
          <a:p>
            <a:pPr marL="0" indent="0">
              <a:buNone/>
            </a:pPr>
            <a:r>
              <a:rPr lang="en-US" sz="2000" b="1" dirty="0" smtClean="0">
                <a:solidFill>
                  <a:srgbClr val="7030A0"/>
                </a:solidFill>
                <a:latin typeface="Times New Roman" panose="02020603050405020304" pitchFamily="18" charset="0"/>
                <a:cs typeface="Times New Roman" panose="02020603050405020304" pitchFamily="18" charset="0"/>
                <a:hlinkClick r:id="rId2"/>
              </a:rPr>
              <a:t>    https</a:t>
            </a:r>
            <a:r>
              <a:rPr lang="en-US" sz="2000" b="1" dirty="0">
                <a:solidFill>
                  <a:srgbClr val="7030A0"/>
                </a:solidFill>
                <a:latin typeface="Times New Roman" panose="02020603050405020304" pitchFamily="18" charset="0"/>
                <a:cs typeface="Times New Roman" panose="02020603050405020304" pitchFamily="18" charset="0"/>
                <a:hlinkClick r:id="rId2"/>
              </a:rPr>
              <a:t>://www.calculator.net/sample-size</a:t>
            </a:r>
            <a:endParaRPr lang="en-US" sz="2000" b="1" dirty="0">
              <a:solidFill>
                <a:srgbClr val="7030A0"/>
              </a:solidFill>
              <a:latin typeface="Times New Roman" panose="02020603050405020304" pitchFamily="18" charset="0"/>
              <a:cs typeface="Times New Roman" panose="02020603050405020304" pitchFamily="18" charset="0"/>
            </a:endParaRPr>
          </a:p>
          <a:p>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a:defRPr/>
            </a:pPr>
            <a:fld id="{42354984-95D3-4666-AA03-C0B5DB9BDE7C}" type="slidenum">
              <a:rPr lang="en-US" smtClean="0"/>
              <a:pPr>
                <a:defRPr/>
              </a:pPr>
              <a:t>8</a:t>
            </a:fld>
            <a:endParaRPr lang="en-US" dirty="0"/>
          </a:p>
        </p:txBody>
      </p:sp>
      <p:pic>
        <p:nvPicPr>
          <p:cNvPr id="5" name="Picture 2" descr="How to Sample Data (With Code) | Towards Data Science"/>
          <p:cNvPicPr>
            <a:picLocks noChangeAspect="1" noChangeArrowheads="1"/>
          </p:cNvPicPr>
          <p:nvPr/>
        </p:nvPicPr>
        <p:blipFill rotWithShape="1">
          <a:blip r:embed="rId3">
            <a:extLst>
              <a:ext uri="{28A0092B-C50C-407E-A947-70E740481C1C}">
                <a14:useLocalDpi xmlns:a14="http://schemas.microsoft.com/office/drawing/2010/main" val="0"/>
              </a:ext>
            </a:extLst>
          </a:blip>
          <a:srcRect l="24395" r="29909"/>
          <a:stretch/>
        </p:blipFill>
        <p:spPr bwMode="auto">
          <a:xfrm>
            <a:off x="4572000" y="304800"/>
            <a:ext cx="3047999" cy="1777999"/>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Right Arrow 5"/>
          <p:cNvSpPr/>
          <p:nvPr/>
        </p:nvSpPr>
        <p:spPr>
          <a:xfrm>
            <a:off x="685800" y="584786"/>
            <a:ext cx="3725862" cy="1219200"/>
          </a:xfrm>
          <a:prstGeom prs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500" b="1" dirty="0"/>
              <a:t>Cochran </a:t>
            </a:r>
            <a:r>
              <a:rPr lang="en-US" sz="2500" b="1" dirty="0" smtClean="0"/>
              <a:t>formula</a:t>
            </a:r>
            <a:endParaRPr lang="en-US" sz="2500" b="1" dirty="0"/>
          </a:p>
        </p:txBody>
      </p:sp>
      <p:pic>
        <p:nvPicPr>
          <p:cNvPr id="9" name="Picture 8"/>
          <p:cNvPicPr>
            <a:picLocks noChangeAspect="1"/>
          </p:cNvPicPr>
          <p:nvPr/>
        </p:nvPicPr>
        <p:blipFill rotWithShape="1">
          <a:blip r:embed="rId4"/>
          <a:srcRect l="8419" t="58116" r="48536" b="13542"/>
          <a:stretch/>
        </p:blipFill>
        <p:spPr>
          <a:xfrm>
            <a:off x="3124200" y="4761559"/>
            <a:ext cx="5600701" cy="2073276"/>
          </a:xfrm>
          <a:prstGeom prst="rect">
            <a:avLst/>
          </a:prstGeom>
        </p:spPr>
      </p:pic>
      <p:pic>
        <p:nvPicPr>
          <p:cNvPr id="10" name="Picture 9"/>
          <p:cNvPicPr>
            <a:picLocks noChangeAspect="1"/>
          </p:cNvPicPr>
          <p:nvPr/>
        </p:nvPicPr>
        <p:blipFill rotWithShape="1">
          <a:blip r:embed="rId4"/>
          <a:srcRect l="8419" t="37500" r="75426" b="51325"/>
          <a:stretch/>
        </p:blipFill>
        <p:spPr>
          <a:xfrm>
            <a:off x="762000" y="5389441"/>
            <a:ext cx="2101948" cy="817513"/>
          </a:xfrm>
          <a:prstGeom prst="rect">
            <a:avLst/>
          </a:prstGeom>
        </p:spPr>
      </p:pic>
      <p:sp>
        <p:nvSpPr>
          <p:cNvPr id="11" name="Footer Placeholder 1"/>
          <p:cNvSpPr txBox="1">
            <a:spLocks/>
          </p:cNvSpPr>
          <p:nvPr/>
        </p:nvSpPr>
        <p:spPr>
          <a:xfrm>
            <a:off x="3581400" y="6492875"/>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26196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079" y="266508"/>
            <a:ext cx="3003122" cy="509809"/>
          </a:xfrm>
        </p:spPr>
        <p:txBody>
          <a:bodyPr>
            <a:normAutofit fontScale="90000"/>
          </a:bodyPr>
          <a:lstStyle/>
          <a:p>
            <a:pPr>
              <a:defRPr/>
            </a:pPr>
            <a:r>
              <a:rPr lang="en-US" sz="3600" b="1" dirty="0">
                <a:solidFill>
                  <a:srgbClr val="0070C0"/>
                </a:solidFill>
                <a:latin typeface="Times New Roman" pitchFamily="18" charset="0"/>
                <a:ea typeface="Times New Roman"/>
                <a:cs typeface="Times New Roman" pitchFamily="18" charset="0"/>
              </a:rPr>
              <a:t>Sampling Plan</a:t>
            </a:r>
          </a:p>
        </p:txBody>
      </p:sp>
      <p:sp>
        <p:nvSpPr>
          <p:cNvPr id="3" name="Content Placeholder 2"/>
          <p:cNvSpPr>
            <a:spLocks noGrp="1"/>
          </p:cNvSpPr>
          <p:nvPr>
            <p:ph idx="1"/>
          </p:nvPr>
        </p:nvSpPr>
        <p:spPr>
          <a:xfrm>
            <a:off x="178639" y="962424"/>
            <a:ext cx="7144472" cy="792163"/>
          </a:xfrm>
        </p:spPr>
        <p:txBody>
          <a:bodyPr>
            <a:noAutofit/>
          </a:bodyPr>
          <a:lstStyle/>
          <a:p>
            <a:pPr marL="0" indent="0" algn="l" rtl="0">
              <a:buFont typeface="Wingdings 2" panose="05020102010507070707" pitchFamily="18" charset="2"/>
              <a:buNone/>
              <a:defRPr/>
            </a:pPr>
            <a:r>
              <a:rPr lang="en-US" sz="2800" dirty="0" smtClean="0">
                <a:latin typeface="Times New Roman" panose="02020603050405020304" pitchFamily="18" charset="0"/>
                <a:cs typeface="Times New Roman" panose="02020603050405020304" pitchFamily="18" charset="0"/>
              </a:rPr>
              <a:t>Once the target population has been identified, next the sampling plan must be devised.</a:t>
            </a:r>
          </a:p>
        </p:txBody>
      </p:sp>
      <p:sp>
        <p:nvSpPr>
          <p:cNvPr id="2048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r>
              <a:rPr lang="en-US" altLang="en-US" smtClean="0">
                <a:solidFill>
                  <a:schemeClr val="accent1"/>
                </a:solidFill>
                <a:ea typeface="Mangal"/>
                <a:cs typeface="Mangal"/>
              </a:rPr>
              <a:t>5</a:t>
            </a:r>
            <a:endParaRPr lang="hi-IN" altLang="en-US" smtClean="0">
              <a:solidFill>
                <a:schemeClr val="accent1"/>
              </a:solidFill>
              <a:ea typeface="Mangal"/>
            </a:endParaRPr>
          </a:p>
        </p:txBody>
      </p:sp>
      <p:sp>
        <p:nvSpPr>
          <p:cNvPr id="4" name="Content Placeholder 2"/>
          <p:cNvSpPr txBox="1">
            <a:spLocks/>
          </p:cNvSpPr>
          <p:nvPr/>
        </p:nvSpPr>
        <p:spPr>
          <a:xfrm>
            <a:off x="174891" y="2053699"/>
            <a:ext cx="8144557" cy="761966"/>
          </a:xfrm>
          <a:prstGeom prst="rect">
            <a:avLst/>
          </a:prstGeom>
          <a:effectLst>
            <a:outerShdw blurRad="50800" dir="14400000">
              <a:srgbClr val="000000">
                <a:alpha val="40000"/>
              </a:srgbClr>
            </a:outerShdw>
          </a:effectLst>
        </p:spPr>
        <p:txBody>
          <a:bodyPr anchor="ctr">
            <a:normAutofit/>
          </a:bodyPr>
          <a:lstStyle>
            <a:lvl1pPr marL="342900" indent="-342900" algn="r" defTabSz="457200" rtl="1" eaLnBrk="0" fontAlgn="base" hangingPunct="0">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r" defTabSz="457200" rtl="1" eaLnBrk="0" fontAlgn="base" hangingPunct="0">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lgn="l" rtl="0">
              <a:buFont typeface="Wingdings 2" panose="05020102010507070707" pitchFamily="18" charset="2"/>
              <a:buNone/>
              <a:defRPr/>
            </a:pPr>
            <a:r>
              <a:rPr lang="en-US" sz="2500" b="1" dirty="0" smtClean="0">
                <a:solidFill>
                  <a:srgbClr val="002060"/>
                </a:solidFill>
                <a:latin typeface="Times New Roman" panose="02020603050405020304" pitchFamily="18" charset="0"/>
                <a:cs typeface="Times New Roman" panose="02020603050405020304" pitchFamily="18" charset="0"/>
              </a:rPr>
              <a:t>There are Two General Types of Sampling Techniques:</a:t>
            </a:r>
            <a:endParaRPr lang="en-US" sz="2500" dirty="0" smtClean="0">
              <a:solidFill>
                <a:srgbClr val="002060"/>
              </a:solidFill>
              <a:latin typeface="Times New Roman" panose="02020603050405020304" pitchFamily="18" charset="0"/>
              <a:cs typeface="Times New Roman" panose="02020603050405020304" pitchFamily="18" charset="0"/>
            </a:endParaRPr>
          </a:p>
        </p:txBody>
      </p:sp>
      <p:pic>
        <p:nvPicPr>
          <p:cNvPr id="20485" name="Picture 2" descr="Choosing the Type of Probability Sampling - SAGE Research Metho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848" y="4030427"/>
            <a:ext cx="7848600" cy="267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p:cNvSpPr txBox="1">
            <a:spLocks/>
          </p:cNvSpPr>
          <p:nvPr/>
        </p:nvSpPr>
        <p:spPr>
          <a:xfrm>
            <a:off x="208638" y="3628316"/>
            <a:ext cx="8750490" cy="5607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2400" dirty="0" smtClean="0">
                <a:latin typeface="Times New Roman" pitchFamily="18" charset="0"/>
                <a:cs typeface="Times New Roman" pitchFamily="18" charset="0"/>
              </a:rPr>
              <a:t>Every element in the population has an equal chance of being chosen. </a:t>
            </a:r>
          </a:p>
          <a:p>
            <a:pPr>
              <a:defRPr/>
            </a:pPr>
            <a:endParaRPr lang="en-US" sz="2400" dirty="0"/>
          </a:p>
        </p:txBody>
      </p:sp>
      <p:sp>
        <p:nvSpPr>
          <p:cNvPr id="5" name="Rectangle 4"/>
          <p:cNvSpPr/>
          <p:nvPr/>
        </p:nvSpPr>
        <p:spPr>
          <a:xfrm>
            <a:off x="246928" y="2927678"/>
            <a:ext cx="5926109" cy="553998"/>
          </a:xfrm>
          <a:prstGeom prst="rect">
            <a:avLst/>
          </a:prstGeom>
        </p:spPr>
        <p:txBody>
          <a:bodyPr wrap="none">
            <a:spAutoFit/>
          </a:bodyPr>
          <a:lstStyle/>
          <a:p>
            <a:pPr>
              <a:spcBef>
                <a:spcPct val="0"/>
              </a:spcBef>
              <a:defRPr/>
            </a:pPr>
            <a:r>
              <a:rPr lang="en-US" sz="3000" b="1" dirty="0">
                <a:solidFill>
                  <a:schemeClr val="accent6">
                    <a:lumMod val="50000"/>
                  </a:schemeClr>
                </a:solidFill>
                <a:latin typeface="Times New Roman" pitchFamily="18" charset="0"/>
                <a:ea typeface="Times New Roman"/>
                <a:cs typeface="Times New Roman" pitchFamily="18" charset="0"/>
              </a:rPr>
              <a:t>A. Probability (Random) Sampling</a:t>
            </a:r>
          </a:p>
        </p:txBody>
      </p:sp>
      <p:sp>
        <p:nvSpPr>
          <p:cNvPr id="9" name="Footer Placeholder 1"/>
          <p:cNvSpPr txBox="1">
            <a:spLocks/>
          </p:cNvSpPr>
          <p:nvPr/>
        </p:nvSpPr>
        <p:spPr>
          <a:xfrm>
            <a:off x="3657600" y="6340475"/>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157325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0485"/>
                                        </p:tgtEl>
                                        <p:attrNameLst>
                                          <p:attrName>style.visibility</p:attrName>
                                        </p:attrNameLst>
                                      </p:cBhvr>
                                      <p:to>
                                        <p:strVal val="visible"/>
                                      </p:to>
                                    </p:set>
                                    <p:anim calcmode="lin" valueType="num">
                                      <p:cBhvr additive="base">
                                        <p:cTn id="30" dur="500" fill="hold"/>
                                        <p:tgtEl>
                                          <p:spTgt spid="20485"/>
                                        </p:tgtEl>
                                        <p:attrNameLst>
                                          <p:attrName>ppt_x</p:attrName>
                                        </p:attrNameLst>
                                      </p:cBhvr>
                                      <p:tavLst>
                                        <p:tav tm="0">
                                          <p:val>
                                            <p:strVal val="#ppt_x"/>
                                          </p:val>
                                        </p:tav>
                                        <p:tav tm="100000">
                                          <p:val>
                                            <p:strVal val="#ppt_x"/>
                                          </p:val>
                                        </p:tav>
                                      </p:tavLst>
                                    </p:anim>
                                    <p:anim calcmode="lin" valueType="num">
                                      <p:cBhvr additive="base">
                                        <p:cTn id="31" dur="500" fill="hold"/>
                                        <p:tgtEl>
                                          <p:spTgt spid="204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altLang="en-US" sz="3600" b="1" dirty="0">
                <a:solidFill>
                  <a:schemeClr val="accent6">
                    <a:lumMod val="50000"/>
                  </a:schemeClr>
                </a:solidFill>
                <a:latin typeface="Times New Roman" pitchFamily="18" charset="0"/>
                <a:ea typeface="Times New Roman"/>
                <a:cs typeface="Times New Roman" pitchFamily="18" charset="0"/>
              </a:rPr>
              <a:t>B. Nonprobability Sampling</a:t>
            </a:r>
            <a:endParaRPr lang="en-US" sz="3600" b="1" dirty="0">
              <a:solidFill>
                <a:schemeClr val="accent6">
                  <a:lumMod val="50000"/>
                </a:schemeClr>
              </a:solidFill>
              <a:latin typeface="Times New Roman" pitchFamily="18" charset="0"/>
              <a:ea typeface="Times New Roman"/>
              <a:cs typeface="Times New Roman" pitchFamily="18" charset="0"/>
            </a:endParaRPr>
          </a:p>
        </p:txBody>
      </p:sp>
      <p:sp>
        <p:nvSpPr>
          <p:cNvPr id="3" name="Content Placeholder 2"/>
          <p:cNvSpPr>
            <a:spLocks noGrp="1"/>
          </p:cNvSpPr>
          <p:nvPr>
            <p:ph idx="1"/>
          </p:nvPr>
        </p:nvSpPr>
        <p:spPr>
          <a:xfrm>
            <a:off x="583053" y="1672431"/>
            <a:ext cx="7524750" cy="1062038"/>
          </a:xfrm>
        </p:spPr>
        <p:txBody>
          <a:bodyPr/>
          <a:lstStyle/>
          <a:p>
            <a:pPr algn="l" rtl="0">
              <a:defRPr/>
            </a:pPr>
            <a:r>
              <a:rPr lang="en-US" sz="2600" dirty="0" smtClean="0">
                <a:latin typeface="Times New Roman" pitchFamily="18" charset="0"/>
                <a:cs typeface="Times New Roman" pitchFamily="18" charset="0"/>
              </a:rPr>
              <a:t>Every element in the population does not have an equal probability of being chosen. </a:t>
            </a:r>
          </a:p>
          <a:p>
            <a:pPr algn="l" rtl="0">
              <a:defRPr/>
            </a:pPr>
            <a:endParaRPr lang="en-US" dirty="0"/>
          </a:p>
        </p:txBody>
      </p:sp>
      <p:sp>
        <p:nvSpPr>
          <p:cNvPr id="26629" name="Slide Number Placeholder 3"/>
          <p:cNvSpPr>
            <a:spLocks noGrp="1"/>
          </p:cNvSpPr>
          <p:nvPr>
            <p:ph type="sldNum" sz="quarter" idx="12"/>
          </p:nvPr>
        </p:nvSpPr>
        <p:spPr bwMode="auto">
          <a:xfrm>
            <a:off x="8135938" y="6021388"/>
            <a:ext cx="796925" cy="4905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r>
              <a:rPr lang="en-US" altLang="en-US" smtClean="0">
                <a:solidFill>
                  <a:schemeClr val="accent1"/>
                </a:solidFill>
                <a:ea typeface="Mangal"/>
                <a:cs typeface="Mangal"/>
              </a:rPr>
              <a:t>11</a:t>
            </a:r>
            <a:endParaRPr lang="hi-IN" altLang="en-US" smtClean="0">
              <a:solidFill>
                <a:schemeClr val="accent1"/>
              </a:solidFill>
              <a:ea typeface="Mangal"/>
            </a:endParaRPr>
          </a:p>
        </p:txBody>
      </p:sp>
      <p:pic>
        <p:nvPicPr>
          <p:cNvPr id="26627" name="Picture 2" descr="Non-probability sampling - Merits, Limitations, Solved Example Problems,  Applic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409" y="2743994"/>
            <a:ext cx="7921625" cy="352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9575641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6627"/>
                                        </p:tgtEl>
                                        <p:attrNameLst>
                                          <p:attrName>style.visibility</p:attrName>
                                        </p:attrNameLst>
                                      </p:cBhvr>
                                      <p:to>
                                        <p:strVal val="visible"/>
                                      </p:to>
                                    </p:set>
                                    <p:animEffect transition="in" filter="fade">
                                      <p:cBhvr>
                                        <p:cTn id="14" dur="1000"/>
                                        <p:tgtEl>
                                          <p:spTgt spid="26627"/>
                                        </p:tgtEl>
                                      </p:cBhvr>
                                    </p:animEffect>
                                    <p:anim calcmode="lin" valueType="num">
                                      <p:cBhvr>
                                        <p:cTn id="15" dur="1000" fill="hold"/>
                                        <p:tgtEl>
                                          <p:spTgt spid="26627"/>
                                        </p:tgtEl>
                                        <p:attrNameLst>
                                          <p:attrName>ppt_x</p:attrName>
                                        </p:attrNameLst>
                                      </p:cBhvr>
                                      <p:tavLst>
                                        <p:tav tm="0">
                                          <p:val>
                                            <p:strVal val="#ppt_x"/>
                                          </p:val>
                                        </p:tav>
                                        <p:tav tm="100000">
                                          <p:val>
                                            <p:strVal val="#ppt_x"/>
                                          </p:val>
                                        </p:tav>
                                      </p:tavLst>
                                    </p:anim>
                                    <p:anim calcmode="lin" valueType="num">
                                      <p:cBhvr>
                                        <p:cTn id="16" dur="1000" fill="hold"/>
                                        <p:tgtEl>
                                          <p:spTgt spid="266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pPr>
              <a:defRPr/>
            </a:pPr>
            <a:r>
              <a:rPr lang="en-US" sz="3600" b="1" dirty="0">
                <a:solidFill>
                  <a:srgbClr val="0070C0"/>
                </a:solidFill>
                <a:latin typeface="Times New Roman" pitchFamily="18" charset="0"/>
                <a:ea typeface="Times New Roman"/>
                <a:cs typeface="Times New Roman" pitchFamily="18" charset="0"/>
              </a:rPr>
              <a:t>Definition of Data</a:t>
            </a:r>
          </a:p>
        </p:txBody>
      </p:sp>
      <p:sp>
        <p:nvSpPr>
          <p:cNvPr id="3" name="Content Placeholder 2"/>
          <p:cNvSpPr>
            <a:spLocks noGrp="1"/>
          </p:cNvSpPr>
          <p:nvPr>
            <p:ph idx="1"/>
          </p:nvPr>
        </p:nvSpPr>
        <p:spPr>
          <a:xfrm>
            <a:off x="268406" y="997163"/>
            <a:ext cx="7046794" cy="1730617"/>
          </a:xfrm>
        </p:spPr>
        <p:txBody>
          <a:bodyPr>
            <a:noAutofit/>
          </a:bodyPr>
          <a:lstStyle/>
          <a:p>
            <a:pPr marL="0" indent="0" algn="just" rtl="0">
              <a:buNone/>
              <a:defRPr/>
            </a:pPr>
            <a:r>
              <a:rPr lang="en-US" sz="2600" dirty="0" smtClean="0">
                <a:latin typeface="Times New Roman" panose="02020603050405020304" pitchFamily="18" charset="0"/>
                <a:cs typeface="Times New Roman" panose="02020603050405020304" pitchFamily="18" charset="0"/>
              </a:rPr>
              <a:t>Data are special type of information, </a:t>
            </a:r>
            <a:r>
              <a:rPr lang="en-US" sz="2600" dirty="0" smtClean="0">
                <a:solidFill>
                  <a:srgbClr val="FF0000"/>
                </a:solidFill>
                <a:latin typeface="Times New Roman" panose="02020603050405020304" pitchFamily="18" charset="0"/>
                <a:cs typeface="Times New Roman" panose="02020603050405020304" pitchFamily="18" charset="0"/>
              </a:rPr>
              <a:t>generally</a:t>
            </a:r>
            <a:r>
              <a:rPr lang="en-US" sz="2600" dirty="0" smtClean="0">
                <a:latin typeface="Times New Roman" panose="02020603050405020304" pitchFamily="18" charset="0"/>
                <a:cs typeface="Times New Roman" panose="02020603050405020304" pitchFamily="18" charset="0"/>
              </a:rPr>
              <a:t> obtained through </a:t>
            </a:r>
            <a:r>
              <a:rPr lang="en-US" sz="2600" dirty="0" smtClean="0">
                <a:solidFill>
                  <a:srgbClr val="FF0000"/>
                </a:solidFill>
                <a:latin typeface="Times New Roman" panose="02020603050405020304" pitchFamily="18" charset="0"/>
                <a:cs typeface="Times New Roman" panose="02020603050405020304" pitchFamily="18" charset="0"/>
              </a:rPr>
              <a:t>observation</a:t>
            </a:r>
            <a:r>
              <a:rPr lang="en-US" sz="2600" dirty="0" smtClean="0">
                <a:latin typeface="Times New Roman" panose="02020603050405020304" pitchFamily="18" charset="0"/>
                <a:cs typeface="Times New Roman" panose="02020603050405020304" pitchFamily="18" charset="0"/>
              </a:rPr>
              <a:t>, </a:t>
            </a:r>
            <a:r>
              <a:rPr lang="en-US" sz="2600" dirty="0" smtClean="0">
                <a:solidFill>
                  <a:srgbClr val="FF0000"/>
                </a:solidFill>
                <a:latin typeface="Times New Roman" panose="02020603050405020304" pitchFamily="18" charset="0"/>
                <a:cs typeface="Times New Roman" panose="02020603050405020304" pitchFamily="18" charset="0"/>
              </a:rPr>
              <a:t>surveys</a:t>
            </a:r>
            <a:r>
              <a:rPr lang="en-US" sz="2600" dirty="0" smtClean="0">
                <a:latin typeface="Times New Roman" panose="02020603050405020304" pitchFamily="18" charset="0"/>
                <a:cs typeface="Times New Roman" panose="02020603050405020304" pitchFamily="18" charset="0"/>
              </a:rPr>
              <a:t>, or are generated as a result of human activity for the purpose of research. </a:t>
            </a:r>
            <a:endParaRPr lang="en-US" sz="2600" dirty="0">
              <a:latin typeface="Times New Roman" panose="02020603050405020304" pitchFamily="18" charset="0"/>
              <a:cs typeface="Times New Roman" panose="02020603050405020304" pitchFamily="18" charset="0"/>
            </a:endParaRPr>
          </a:p>
        </p:txBody>
      </p:sp>
      <p:sp>
        <p:nvSpPr>
          <p:cNvPr id="30725" name="Slide Number Placeholder 3"/>
          <p:cNvSpPr>
            <a:spLocks noGrp="1"/>
          </p:cNvSpPr>
          <p:nvPr>
            <p:ph type="sldNum" sz="quarter" idx="12"/>
          </p:nvPr>
        </p:nvSpPr>
        <p:spPr bwMode="auto">
          <a:xfrm>
            <a:off x="7935913" y="6091238"/>
            <a:ext cx="796925" cy="4905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r>
              <a:rPr lang="en-US" altLang="en-US" smtClean="0">
                <a:solidFill>
                  <a:schemeClr val="accent1"/>
                </a:solidFill>
                <a:ea typeface="Mangal"/>
                <a:cs typeface="Mangal"/>
              </a:rPr>
              <a:t>15</a:t>
            </a:r>
            <a:endParaRPr lang="hi-IN" altLang="en-US" smtClean="0">
              <a:solidFill>
                <a:schemeClr val="accent1"/>
              </a:solidFill>
              <a:ea typeface="Mangal"/>
            </a:endParaRPr>
          </a:p>
        </p:txBody>
      </p:sp>
      <p:pic>
        <p:nvPicPr>
          <p:cNvPr id="30724" name="Picture 2" descr="9 Best Data Mining and Data Collection tools | AirTra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0645" y="4250719"/>
            <a:ext cx="3113355"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268406" y="2848774"/>
            <a:ext cx="7199194" cy="1246495"/>
          </a:xfrm>
          <a:prstGeom prst="rect">
            <a:avLst/>
          </a:prstGeom>
        </p:spPr>
        <p:txBody>
          <a:bodyPr wrap="square">
            <a:spAutoFit/>
          </a:bodyPr>
          <a:lstStyle/>
          <a:p>
            <a:r>
              <a:rPr lang="en-US" sz="2500" dirty="0" smtClean="0">
                <a:solidFill>
                  <a:srgbClr val="000000"/>
                </a:solidFill>
                <a:latin typeface="Times New Roman" panose="02020603050405020304" pitchFamily="18" charset="0"/>
                <a:cs typeface="Times New Roman" panose="02020603050405020304" pitchFamily="18" charset="0"/>
              </a:rPr>
              <a:t>Data </a:t>
            </a:r>
            <a:r>
              <a:rPr lang="en-US" sz="2500" dirty="0">
                <a:solidFill>
                  <a:srgbClr val="000000"/>
                </a:solidFill>
                <a:latin typeface="Times New Roman" panose="02020603050405020304" pitchFamily="18" charset="0"/>
                <a:cs typeface="Times New Roman" panose="02020603050405020304" pitchFamily="18" charset="0"/>
              </a:rPr>
              <a:t>is a universal language allowing scientists to work together no matter </a:t>
            </a:r>
            <a:r>
              <a:rPr lang="en-US" sz="2500" b="1" dirty="0">
                <a:solidFill>
                  <a:srgbClr val="000000"/>
                </a:solidFill>
                <a:latin typeface="Times New Roman" panose="02020603050405020304" pitchFamily="18" charset="0"/>
                <a:cs typeface="Times New Roman" panose="02020603050405020304" pitchFamily="18" charset="0"/>
              </a:rPr>
              <a:t>where they are </a:t>
            </a:r>
            <a:r>
              <a:rPr lang="en-US" sz="2500" dirty="0">
                <a:solidFill>
                  <a:srgbClr val="000000"/>
                </a:solidFill>
                <a:latin typeface="Times New Roman" panose="02020603050405020304" pitchFamily="18" charset="0"/>
                <a:cs typeface="Times New Roman" panose="02020603050405020304" pitchFamily="18" charset="0"/>
              </a:rPr>
              <a:t>and </a:t>
            </a:r>
            <a:r>
              <a:rPr lang="en-US" sz="2500" b="1" dirty="0">
                <a:solidFill>
                  <a:srgbClr val="000000"/>
                </a:solidFill>
                <a:latin typeface="Times New Roman" panose="02020603050405020304" pitchFamily="18" charset="0"/>
                <a:cs typeface="Times New Roman" panose="02020603050405020304" pitchFamily="18" charset="0"/>
              </a:rPr>
              <a:t>when do they live</a:t>
            </a:r>
            <a:r>
              <a:rPr lang="en-US" sz="2500" dirty="0">
                <a:solidFill>
                  <a:srgbClr val="000000"/>
                </a:solidFill>
                <a:latin typeface="Times New Roman" panose="02020603050405020304" pitchFamily="18" charset="0"/>
                <a:cs typeface="Times New Roman" panose="02020603050405020304" pitchFamily="18" charset="0"/>
              </a:rPr>
              <a:t>.</a:t>
            </a:r>
          </a:p>
        </p:txBody>
      </p:sp>
      <p:sp>
        <p:nvSpPr>
          <p:cNvPr id="6" name="Rectangle 5"/>
          <p:cNvSpPr/>
          <p:nvPr/>
        </p:nvSpPr>
        <p:spPr>
          <a:xfrm>
            <a:off x="268406" y="4507116"/>
            <a:ext cx="5351077" cy="1631216"/>
          </a:xfrm>
          <a:prstGeom prst="rect">
            <a:avLst/>
          </a:prstGeom>
        </p:spPr>
        <p:txBody>
          <a:bodyPr wrap="square">
            <a:spAutoFit/>
          </a:bodyPr>
          <a:lstStyle/>
          <a:p>
            <a:r>
              <a:rPr lang="en-US" sz="2500" dirty="0">
                <a:latin typeface="Times New Roman" panose="02020603050405020304" pitchFamily="18" charset="0"/>
                <a:cs typeface="Times New Roman" panose="02020603050405020304" pitchFamily="18" charset="0"/>
              </a:rPr>
              <a:t>Data collection is the most important step. If the collected data is </a:t>
            </a:r>
            <a:r>
              <a:rPr lang="en-US" sz="2500" b="1" dirty="0">
                <a:latin typeface="Times New Roman" panose="02020603050405020304" pitchFamily="18" charset="0"/>
                <a:cs typeface="Times New Roman" panose="02020603050405020304" pitchFamily="18" charset="0"/>
              </a:rPr>
              <a:t>wrong</a:t>
            </a:r>
            <a:r>
              <a:rPr lang="en-US" sz="2500" dirty="0">
                <a:latin typeface="Times New Roman" panose="02020603050405020304" pitchFamily="18" charset="0"/>
                <a:cs typeface="Times New Roman" panose="02020603050405020304" pitchFamily="18" charset="0"/>
              </a:rPr>
              <a:t>, analyses and conclusions can </a:t>
            </a:r>
            <a:r>
              <a:rPr lang="en-US" sz="2500" b="1" dirty="0">
                <a:latin typeface="Times New Roman" panose="02020603050405020304" pitchFamily="18" charset="0"/>
                <a:cs typeface="Times New Roman" panose="02020603050405020304" pitchFamily="18" charset="0"/>
              </a:rPr>
              <a:t>not</a:t>
            </a:r>
            <a:r>
              <a:rPr lang="en-US" sz="2500" dirty="0">
                <a:latin typeface="Times New Roman" panose="02020603050405020304" pitchFamily="18" charset="0"/>
                <a:cs typeface="Times New Roman" panose="02020603050405020304" pitchFamily="18" charset="0"/>
              </a:rPr>
              <a:t> be </a:t>
            </a:r>
            <a:r>
              <a:rPr lang="en-US" sz="2500" b="1" dirty="0">
                <a:latin typeface="Times New Roman" panose="02020603050405020304" pitchFamily="18" charset="0"/>
                <a:cs typeface="Times New Roman" panose="02020603050405020304" pitchFamily="18" charset="0"/>
              </a:rPr>
              <a:t>right</a:t>
            </a:r>
            <a:r>
              <a:rPr lang="en-US" sz="2500" dirty="0">
                <a:latin typeface="Times New Roman" panose="02020603050405020304" pitchFamily="18" charset="0"/>
                <a:cs typeface="Times New Roman" panose="02020603050405020304" pitchFamily="18" charset="0"/>
              </a:rPr>
              <a:t>!</a:t>
            </a:r>
          </a:p>
        </p:txBody>
      </p:sp>
      <p:sp>
        <p:nvSpPr>
          <p:cNvPr id="9"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224393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09" y="215888"/>
            <a:ext cx="9133291" cy="969963"/>
          </a:xfrm>
        </p:spPr>
        <p:txBody>
          <a:bodyPr>
            <a:noAutofit/>
          </a:bodyPr>
          <a:lstStyle/>
          <a:p>
            <a:pPr>
              <a:defRPr/>
            </a:pPr>
            <a:r>
              <a:rPr lang="en-US" sz="3000" b="1" dirty="0">
                <a:solidFill>
                  <a:srgbClr val="0070C0"/>
                </a:solidFill>
                <a:latin typeface="Times New Roman" pitchFamily="18" charset="0"/>
                <a:ea typeface="Times New Roman"/>
                <a:cs typeface="Times New Roman" pitchFamily="18" charset="0"/>
              </a:rPr>
              <a:t>Understanding Data, </a:t>
            </a:r>
            <a:r>
              <a:rPr lang="en-US" sz="3000" b="1" dirty="0" smtClean="0">
                <a:solidFill>
                  <a:srgbClr val="0070C0"/>
                </a:solidFill>
                <a:latin typeface="Times New Roman" pitchFamily="18" charset="0"/>
                <a:ea typeface="Times New Roman"/>
                <a:cs typeface="Times New Roman" pitchFamily="18" charset="0"/>
              </a:rPr>
              <a:t>Information, Knowledge</a:t>
            </a:r>
            <a:r>
              <a:rPr lang="en-US" sz="3000" b="1" dirty="0">
                <a:solidFill>
                  <a:srgbClr val="0070C0"/>
                </a:solidFill>
                <a:latin typeface="Times New Roman" pitchFamily="18" charset="0"/>
                <a:ea typeface="Times New Roman"/>
                <a:cs typeface="Times New Roman" pitchFamily="18" charset="0"/>
              </a:rPr>
              <a:t> and Wisdom</a:t>
            </a:r>
          </a:p>
        </p:txBody>
      </p:sp>
      <p:sp>
        <p:nvSpPr>
          <p:cNvPr id="3175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r>
              <a:rPr lang="en-US" altLang="en-US" smtClean="0">
                <a:solidFill>
                  <a:schemeClr val="accent1"/>
                </a:solidFill>
                <a:ea typeface="Mangal"/>
                <a:cs typeface="Mangal"/>
              </a:rPr>
              <a:t>16</a:t>
            </a:r>
            <a:endParaRPr lang="hi-IN" altLang="en-US" smtClean="0">
              <a:solidFill>
                <a:schemeClr val="accent1"/>
              </a:solidFill>
              <a:ea typeface="Mangal"/>
            </a:endParaRPr>
          </a:p>
        </p:txBody>
      </p:sp>
      <p:graphicFrame>
        <p:nvGraphicFramePr>
          <p:cNvPr id="4" name="Diagram 3"/>
          <p:cNvGraphicFramePr/>
          <p:nvPr>
            <p:extLst>
              <p:ext uri="{D42A27DB-BD31-4B8C-83A1-F6EECF244321}">
                <p14:modId xmlns:p14="http://schemas.microsoft.com/office/powerpoint/2010/main" val="4107311519"/>
              </p:ext>
            </p:extLst>
          </p:nvPr>
        </p:nvGraphicFramePr>
        <p:xfrm>
          <a:off x="10709" y="1828800"/>
          <a:ext cx="6171016"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4800601" y="1541818"/>
            <a:ext cx="3839854" cy="126523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it is very difficult to walk 100 </a:t>
            </a:r>
            <a:r>
              <a:rPr lang="en-US" sz="2000" dirty="0" smtClean="0"/>
              <a:t>miles by </a:t>
            </a:r>
            <a:r>
              <a:rPr lang="en-US" sz="2000" dirty="0"/>
              <a:t>any person but vehicle </a:t>
            </a:r>
            <a:r>
              <a:rPr lang="en-US" sz="2000" dirty="0" smtClean="0"/>
              <a:t>transport</a:t>
            </a:r>
            <a:endParaRPr lang="en-US" sz="2000" dirty="0"/>
          </a:p>
        </p:txBody>
      </p:sp>
      <p:sp>
        <p:nvSpPr>
          <p:cNvPr id="7" name="Rectangle 6"/>
          <p:cNvSpPr/>
          <p:nvPr/>
        </p:nvSpPr>
        <p:spPr>
          <a:xfrm>
            <a:off x="5427982" y="3056792"/>
            <a:ext cx="3024188" cy="8350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300" dirty="0"/>
              <a:t>100 miles is a quite far distance</a:t>
            </a:r>
          </a:p>
        </p:txBody>
      </p:sp>
      <p:sp>
        <p:nvSpPr>
          <p:cNvPr id="12" name="Rectangle 11"/>
          <p:cNvSpPr/>
          <p:nvPr/>
        </p:nvSpPr>
        <p:spPr>
          <a:xfrm>
            <a:off x="5984401" y="4178799"/>
            <a:ext cx="1911350" cy="482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500" dirty="0"/>
              <a:t>100 miles </a:t>
            </a:r>
          </a:p>
        </p:txBody>
      </p:sp>
      <p:sp>
        <p:nvSpPr>
          <p:cNvPr id="13" name="Rectangle 12"/>
          <p:cNvSpPr/>
          <p:nvPr/>
        </p:nvSpPr>
        <p:spPr>
          <a:xfrm>
            <a:off x="6181725" y="5304348"/>
            <a:ext cx="1476375" cy="431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500" dirty="0"/>
              <a:t>100</a:t>
            </a:r>
          </a:p>
        </p:txBody>
      </p:sp>
      <p:sp>
        <p:nvSpPr>
          <p:cNvPr id="9"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20098311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animBg="1"/>
      <p:bldP spid="7"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625" y="447675"/>
            <a:ext cx="7524750" cy="677863"/>
          </a:xfrm>
        </p:spPr>
        <p:txBody>
          <a:bodyPr>
            <a:normAutofit/>
          </a:bodyPr>
          <a:lstStyle/>
          <a:p>
            <a:pPr>
              <a:defRPr/>
            </a:pPr>
            <a:r>
              <a:rPr lang="en-US" sz="3600" b="1" dirty="0">
                <a:solidFill>
                  <a:srgbClr val="0070C0"/>
                </a:solidFill>
                <a:latin typeface="Times New Roman" pitchFamily="18" charset="0"/>
                <a:ea typeface="Times New Roman"/>
                <a:cs typeface="Times New Roman" pitchFamily="18" charset="0"/>
              </a:rPr>
              <a:t>Types of Data</a:t>
            </a:r>
          </a:p>
        </p:txBody>
      </p:sp>
      <p:pic>
        <p:nvPicPr>
          <p:cNvPr id="98306" name="Picture 2" descr="Kinds of data: Categorical (nominal &amp; ordinal) and numerical (discrete &amp;  continuous) | Data, Data analysis, Kindness"/>
          <p:cNvPicPr>
            <a:picLocks noGrp="1" noChangeAspect="1" noChangeArrowheads="1"/>
          </p:cNvPicPr>
          <p:nvPr>
            <p:ph idx="1"/>
          </p:nvPr>
        </p:nvPicPr>
        <p:blipFill rotWithShape="1">
          <a:blip r:embed="rId2"/>
          <a:srcRect t="27607" r="32456" b="14667"/>
          <a:stretch/>
        </p:blipFill>
        <p:spPr bwMode="auto">
          <a:xfrm>
            <a:off x="914400" y="1400175"/>
            <a:ext cx="6948487" cy="4681538"/>
          </a:xfrm>
          <a:extLst>
            <a:ext uri="{909E8E84-426E-40DD-AFC4-6F175D3DCCD1}">
              <a14:hiddenFill xmlns:a14="http://schemas.microsoft.com/office/drawing/2010/main">
                <a:solidFill>
                  <a:srgbClr val="FFFFFF"/>
                </a:solidFill>
              </a14:hiddenFill>
            </a:ext>
          </a:extLst>
        </p:spPr>
      </p:pic>
      <p:sp>
        <p:nvSpPr>
          <p:cNvPr id="3277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r>
              <a:rPr lang="en-US" altLang="en-US" smtClean="0">
                <a:solidFill>
                  <a:schemeClr val="accent1"/>
                </a:solidFill>
                <a:ea typeface="Mangal"/>
                <a:cs typeface="Mangal"/>
              </a:rPr>
              <a:t>17</a:t>
            </a:r>
            <a:endParaRPr lang="hi-IN" altLang="en-US" smtClean="0">
              <a:solidFill>
                <a:schemeClr val="accent1"/>
              </a:solidFill>
              <a:ea typeface="Mangal"/>
            </a:endParaRPr>
          </a:p>
        </p:txBody>
      </p:sp>
      <p:sp>
        <p:nvSpPr>
          <p:cNvPr id="5"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25601327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98306"/>
                                        </p:tgtEl>
                                        <p:attrNameLst>
                                          <p:attrName>style.visibility</p:attrName>
                                        </p:attrNameLst>
                                      </p:cBhvr>
                                      <p:to>
                                        <p:strVal val="visible"/>
                                      </p:to>
                                    </p:set>
                                    <p:animEffect transition="in" filter="fade">
                                      <p:cBhvr>
                                        <p:cTn id="7" dur="1000"/>
                                        <p:tgtEl>
                                          <p:spTgt spid="98306"/>
                                        </p:tgtEl>
                                      </p:cBhvr>
                                    </p:animEffect>
                                    <p:anim calcmode="lin" valueType="num">
                                      <p:cBhvr>
                                        <p:cTn id="8" dur="1000" fill="hold"/>
                                        <p:tgtEl>
                                          <p:spTgt spid="98306"/>
                                        </p:tgtEl>
                                        <p:attrNameLst>
                                          <p:attrName>ppt_x</p:attrName>
                                        </p:attrNameLst>
                                      </p:cBhvr>
                                      <p:tavLst>
                                        <p:tav tm="0">
                                          <p:val>
                                            <p:strVal val="#ppt_x"/>
                                          </p:val>
                                        </p:tav>
                                        <p:tav tm="100000">
                                          <p:val>
                                            <p:strVal val="#ppt_x"/>
                                          </p:val>
                                        </p:tav>
                                      </p:tavLst>
                                    </p:anim>
                                    <p:anim calcmode="lin" valueType="num">
                                      <p:cBhvr>
                                        <p:cTn id="9" dur="1000" fill="hold"/>
                                        <p:tgtEl>
                                          <p:spTgt spid="983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787400" y="1384301"/>
            <a:ext cx="7683500" cy="1384300"/>
          </a:xfrm>
        </p:spPr>
        <p:txBody>
          <a:bodyPr numCol="1"/>
          <a:lstStyle/>
          <a:p>
            <a:pPr>
              <a:lnSpc>
                <a:spcPct val="80000"/>
              </a:lnSpc>
              <a:buNone/>
            </a:pPr>
            <a:endParaRPr lang="en-GB" sz="2400" dirty="0" smtClean="0">
              <a:latin typeface="+mj-lt"/>
            </a:endParaRPr>
          </a:p>
          <a:p>
            <a:pPr>
              <a:lnSpc>
                <a:spcPct val="80000"/>
              </a:lnSpc>
              <a:buNone/>
            </a:pPr>
            <a:endParaRPr lang="en-GB" sz="2400" dirty="0">
              <a:latin typeface="+mj-lt"/>
            </a:endParaRPr>
          </a:p>
        </p:txBody>
      </p:sp>
      <p:sp>
        <p:nvSpPr>
          <p:cNvPr id="3" name="Footer Placeholder 2"/>
          <p:cNvSpPr>
            <a:spLocks noGrp="1"/>
          </p:cNvSpPr>
          <p:nvPr>
            <p:ph type="ftr" sz="quarter" idx="11"/>
          </p:nvPr>
        </p:nvSpPr>
        <p:spPr>
          <a:xfrm>
            <a:off x="-252045" y="6400800"/>
            <a:ext cx="1699845" cy="381000"/>
          </a:xfrm>
        </p:spPr>
        <p:txBody>
          <a:bodyPr/>
          <a:lstStyle/>
          <a:p>
            <a:r>
              <a:rPr lang="en-GB" smtClean="0"/>
              <a:t>www.statstutor.ac.uk</a:t>
            </a:r>
            <a:endParaRPr lang="en-US" dirty="0"/>
          </a:p>
        </p:txBody>
      </p:sp>
      <p:graphicFrame>
        <p:nvGraphicFramePr>
          <p:cNvPr id="8" name="Diagram 7"/>
          <p:cNvGraphicFramePr/>
          <p:nvPr>
            <p:extLst>
              <p:ext uri="{D42A27DB-BD31-4B8C-83A1-F6EECF244321}">
                <p14:modId xmlns:p14="http://schemas.microsoft.com/office/powerpoint/2010/main" val="3086319427"/>
              </p:ext>
            </p:extLst>
          </p:nvPr>
        </p:nvGraphicFramePr>
        <p:xfrm>
          <a:off x="304800" y="762000"/>
          <a:ext cx="8639033" cy="5295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1618" name="Picture 2" descr="http://teamxtremebeastmode.com/wp-content/uploads/2012/09/measuring-tape.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9471" y="4953000"/>
            <a:ext cx="926848" cy="970254"/>
          </a:xfrm>
          <a:prstGeom prst="rect">
            <a:avLst/>
          </a:prstGeom>
          <a:noFill/>
          <a:extLst>
            <a:ext uri="{909E8E84-426E-40DD-AFC4-6F175D3DCCD1}">
              <a14:hiddenFill xmlns:a14="http://schemas.microsoft.com/office/drawing/2010/main">
                <a:solidFill>
                  <a:srgbClr val="FFFFFF"/>
                </a:solidFill>
              </a14:hiddenFill>
            </a:ext>
          </a:extLst>
        </p:spPr>
      </p:pic>
      <p:pic>
        <p:nvPicPr>
          <p:cNvPr id="111622" name="Picture 6" descr="http://www.plasticjungle.com/blog/wp-content/uploads/2012/02/podium.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81600" y="4800600"/>
            <a:ext cx="1491761" cy="1215798"/>
          </a:xfrm>
          <a:prstGeom prst="rect">
            <a:avLst/>
          </a:prstGeom>
          <a:noFill/>
          <a:extLst>
            <a:ext uri="{909E8E84-426E-40DD-AFC4-6F175D3DCCD1}">
              <a14:hiddenFill xmlns:a14="http://schemas.microsoft.com/office/drawing/2010/main">
                <a:solidFill>
                  <a:srgbClr val="FFFFFF"/>
                </a:solidFill>
              </a14:hiddenFill>
            </a:ext>
          </a:extLst>
        </p:spPr>
      </p:pic>
      <p:pic>
        <p:nvPicPr>
          <p:cNvPr id="111624" name="Picture 8" descr="http://albaceteguia.com/wp-content/group-of-children-clip-art-free-699.gif"/>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38339"/>
          <a:stretch/>
        </p:blipFill>
        <p:spPr bwMode="auto">
          <a:xfrm>
            <a:off x="2354034" y="4986990"/>
            <a:ext cx="2332266" cy="843017"/>
          </a:xfrm>
          <a:prstGeom prst="rect">
            <a:avLst/>
          </a:prstGeom>
          <a:noFill/>
          <a:extLst>
            <a:ext uri="{909E8E84-426E-40DD-AFC4-6F175D3DCCD1}">
              <a14:hiddenFill xmlns:a14="http://schemas.microsoft.com/office/drawing/2010/main">
                <a:solidFill>
                  <a:srgbClr val="FFFFFF"/>
                </a:solidFill>
              </a14:hiddenFill>
            </a:ext>
          </a:extLst>
        </p:spPr>
      </p:pic>
      <p:pic>
        <p:nvPicPr>
          <p:cNvPr id="111626" name="Picture 10" descr="http://www.onlinepetcart.com.au/images/Cat_and_Dog.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285265" y="4899951"/>
            <a:ext cx="1276350" cy="111984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a:xfrm>
            <a:off x="581025" y="257865"/>
            <a:ext cx="4600575" cy="677863"/>
          </a:xfrm>
        </p:spPr>
        <p:txBody>
          <a:bodyPr>
            <a:normAutofit/>
          </a:bodyPr>
          <a:lstStyle/>
          <a:p>
            <a:pPr>
              <a:defRPr/>
            </a:pPr>
            <a:r>
              <a:rPr lang="en-US" sz="3600" b="1" dirty="0">
                <a:solidFill>
                  <a:srgbClr val="0070C0"/>
                </a:solidFill>
                <a:latin typeface="Times New Roman" pitchFamily="18" charset="0"/>
                <a:ea typeface="Times New Roman"/>
                <a:cs typeface="Times New Roman" pitchFamily="18" charset="0"/>
              </a:rPr>
              <a:t>Types of Data</a:t>
            </a:r>
          </a:p>
        </p:txBody>
      </p:sp>
    </p:spTree>
    <p:extLst>
      <p:ext uri="{BB962C8B-B14F-4D97-AF65-F5344CB8AC3E}">
        <p14:creationId xmlns:p14="http://schemas.microsoft.com/office/powerpoint/2010/main" val="16422792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6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16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16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6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4500"/>
            <a:ext cx="7848600" cy="470992"/>
          </a:xfrm>
        </p:spPr>
        <p:txBody>
          <a:bodyPr>
            <a:noAutofit/>
          </a:bodyPr>
          <a:lstStyle/>
          <a:p>
            <a:r>
              <a:rPr lang="en-GB" sz="3200" b="1" dirty="0" smtClean="0">
                <a:solidFill>
                  <a:srgbClr val="0070C0"/>
                </a:solidFill>
              </a:rPr>
              <a:t>Questionnaire for </a:t>
            </a:r>
            <a:r>
              <a:rPr lang="en-GB" sz="3200" b="1" dirty="0">
                <a:solidFill>
                  <a:srgbClr val="0070C0"/>
                </a:solidFill>
              </a:rPr>
              <a:t>STAT Students at SUE</a:t>
            </a:r>
            <a:endParaRPr lang="en-GB" sz="3200" b="1" dirty="0">
              <a:solidFill>
                <a:srgbClr val="0070C0"/>
              </a:solidFill>
            </a:endParaRPr>
          </a:p>
        </p:txBody>
      </p:sp>
      <p:sp>
        <p:nvSpPr>
          <p:cNvPr id="3" name="Content Placeholder 2"/>
          <p:cNvSpPr>
            <a:spLocks noGrp="1"/>
          </p:cNvSpPr>
          <p:nvPr>
            <p:ph idx="1"/>
          </p:nvPr>
        </p:nvSpPr>
        <p:spPr>
          <a:xfrm>
            <a:off x="107504" y="1524000"/>
            <a:ext cx="8807896" cy="4754564"/>
          </a:xfrm>
        </p:spPr>
        <p:txBody>
          <a:bodyPr>
            <a:normAutofit lnSpcReduction="10000"/>
          </a:bodyPr>
          <a:lstStyle/>
          <a:p>
            <a:pPr>
              <a:buFont typeface="Wingdings" panose="05000000000000000000" pitchFamily="2" charset="2"/>
              <a:buChar char="Ø"/>
            </a:pPr>
            <a:r>
              <a:rPr lang="en-GB" sz="2400" dirty="0" smtClean="0"/>
              <a:t>Q1: What </a:t>
            </a:r>
            <a:r>
              <a:rPr lang="en-GB" sz="2400" dirty="0"/>
              <a:t>is your favourite subject?</a:t>
            </a:r>
          </a:p>
          <a:p>
            <a:endParaRPr lang="en-GB" sz="2400" dirty="0" smtClean="0"/>
          </a:p>
          <a:p>
            <a:pPr marL="109728" indent="0">
              <a:buNone/>
            </a:pPr>
            <a:endParaRPr lang="en-GB" sz="2400" dirty="0" smtClean="0"/>
          </a:p>
          <a:p>
            <a:r>
              <a:rPr lang="en-GB" sz="2400" dirty="0" smtClean="0"/>
              <a:t>Q2: Gender:</a:t>
            </a:r>
          </a:p>
          <a:p>
            <a:pPr marL="109728" indent="0">
              <a:buNone/>
            </a:pPr>
            <a:endParaRPr lang="en-GB" sz="2400" dirty="0" smtClean="0"/>
          </a:p>
          <a:p>
            <a:r>
              <a:rPr lang="en-GB" sz="2400" dirty="0" smtClean="0"/>
              <a:t>Q3: I consider myself to be good at </a:t>
            </a:r>
            <a:r>
              <a:rPr lang="en-GB" sz="2400" dirty="0" smtClean="0"/>
              <a:t>Statistics:</a:t>
            </a:r>
            <a:endParaRPr lang="en-GB" sz="2400" dirty="0" smtClean="0"/>
          </a:p>
          <a:p>
            <a:endParaRPr lang="en-GB" sz="2400" dirty="0"/>
          </a:p>
          <a:p>
            <a:pPr marL="109728" indent="0">
              <a:buNone/>
            </a:pPr>
            <a:endParaRPr lang="en-GB" sz="2400" dirty="0" smtClean="0"/>
          </a:p>
          <a:p>
            <a:pPr>
              <a:buFont typeface="Wingdings" panose="05000000000000000000" pitchFamily="2" charset="2"/>
              <a:buChar char="Ø"/>
            </a:pPr>
            <a:endParaRPr lang="en-GB" sz="2400" dirty="0" smtClean="0"/>
          </a:p>
          <a:p>
            <a:pPr>
              <a:buFont typeface="Wingdings" panose="05000000000000000000" pitchFamily="2" charset="2"/>
              <a:buChar char="Ø"/>
            </a:pPr>
            <a:r>
              <a:rPr lang="en-GB" sz="2400" dirty="0" smtClean="0"/>
              <a:t>Q4: Score in a recent </a:t>
            </a:r>
            <a:r>
              <a:rPr lang="en-GB" sz="2400" dirty="0" smtClean="0"/>
              <a:t>score of STAT exam</a:t>
            </a:r>
            <a:r>
              <a:rPr lang="en-GB" sz="2400" dirty="0" smtClean="0"/>
              <a:t>:</a:t>
            </a:r>
          </a:p>
          <a:p>
            <a:endParaRPr lang="en-GB" sz="2400" dirty="0" smtClean="0"/>
          </a:p>
          <a:p>
            <a:endParaRPr lang="en-GB" sz="2400" dirty="0"/>
          </a:p>
          <a:p>
            <a:endParaRPr lang="en-GB" sz="2400" dirty="0"/>
          </a:p>
          <a:p>
            <a:endParaRPr lang="en-GB" sz="2400" dirty="0" smtClean="0"/>
          </a:p>
          <a:p>
            <a:endParaRPr lang="en-GB" sz="2400" dirty="0" smtClean="0"/>
          </a:p>
          <a:p>
            <a:pPr marL="0" indent="0">
              <a:buNone/>
            </a:pPr>
            <a:endParaRPr lang="en-GB" sz="2400" i="1" dirty="0" smtClean="0"/>
          </a:p>
          <a:p>
            <a:pPr marL="0" indent="0">
              <a:buNone/>
            </a:pPr>
            <a:endParaRPr lang="en-GB" sz="2400" i="1" dirty="0"/>
          </a:p>
          <a:p>
            <a:endParaRPr lang="en-GB" sz="2400" dirty="0" smtClean="0"/>
          </a:p>
          <a:p>
            <a:endParaRPr lang="en-GB" sz="2400" dirty="0"/>
          </a:p>
        </p:txBody>
      </p:sp>
      <p:sp>
        <p:nvSpPr>
          <p:cNvPr id="10" name="Footer Placeholder 2"/>
          <p:cNvSpPr>
            <a:spLocks noGrp="1"/>
          </p:cNvSpPr>
          <p:nvPr>
            <p:ph type="ftr" sz="quarter" idx="11"/>
          </p:nvPr>
        </p:nvSpPr>
        <p:spPr>
          <a:xfrm>
            <a:off x="-902881" y="6400800"/>
            <a:ext cx="2350681" cy="365125"/>
          </a:xfrm>
        </p:spPr>
        <p:txBody>
          <a:bodyPr/>
          <a:lstStyle/>
          <a:p>
            <a:r>
              <a:rPr lang="en-GB" dirty="0" smtClean="0"/>
              <a:t>www.statstutor.ac.uk</a:t>
            </a:r>
            <a:endParaRPr lang="en-US" dirty="0"/>
          </a:p>
        </p:txBody>
      </p:sp>
      <p:graphicFrame>
        <p:nvGraphicFramePr>
          <p:cNvPr id="4" name="Table 3"/>
          <p:cNvGraphicFramePr>
            <a:graphicFrameLocks noGrp="1"/>
          </p:cNvGraphicFramePr>
          <p:nvPr>
            <p:extLst/>
          </p:nvPr>
        </p:nvGraphicFramePr>
        <p:xfrm>
          <a:off x="838200" y="4267200"/>
          <a:ext cx="6096000" cy="64008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70840">
                <a:tc>
                  <a:txBody>
                    <a:bodyPr/>
                    <a:lstStyle/>
                    <a:p>
                      <a:pPr algn="ctr"/>
                      <a:r>
                        <a:rPr lang="en-GB" dirty="0" smtClean="0">
                          <a:solidFill>
                            <a:srgbClr val="002060"/>
                          </a:solidFill>
                        </a:rPr>
                        <a:t>Strongly Disagree</a:t>
                      </a:r>
                      <a:endParaRPr lang="en-GB" dirty="0">
                        <a:solidFill>
                          <a:srgbClr val="002060"/>
                        </a:solidFill>
                      </a:endParaRPr>
                    </a:p>
                  </a:txBody>
                  <a:tcPr>
                    <a:solidFill>
                      <a:schemeClr val="accent2">
                        <a:lumMod val="40000"/>
                        <a:lumOff val="60000"/>
                      </a:schemeClr>
                    </a:solidFill>
                  </a:tcPr>
                </a:tc>
                <a:tc>
                  <a:txBody>
                    <a:bodyPr/>
                    <a:lstStyle/>
                    <a:p>
                      <a:pPr algn="ctr"/>
                      <a:r>
                        <a:rPr lang="en-GB" dirty="0" smtClean="0">
                          <a:solidFill>
                            <a:srgbClr val="002060"/>
                          </a:solidFill>
                        </a:rPr>
                        <a:t>Disagree</a:t>
                      </a:r>
                      <a:endParaRPr lang="en-GB" dirty="0">
                        <a:solidFill>
                          <a:srgbClr val="002060"/>
                        </a:solidFill>
                      </a:endParaRPr>
                    </a:p>
                  </a:txBody>
                  <a:tcPr>
                    <a:solidFill>
                      <a:schemeClr val="accent2">
                        <a:lumMod val="20000"/>
                        <a:lumOff val="80000"/>
                      </a:schemeClr>
                    </a:solidFill>
                  </a:tcPr>
                </a:tc>
                <a:tc>
                  <a:txBody>
                    <a:bodyPr/>
                    <a:lstStyle/>
                    <a:p>
                      <a:pPr algn="ctr"/>
                      <a:r>
                        <a:rPr lang="en-GB" dirty="0" smtClean="0">
                          <a:solidFill>
                            <a:srgbClr val="002060"/>
                          </a:solidFill>
                        </a:rPr>
                        <a:t>Not Sure</a:t>
                      </a:r>
                      <a:endParaRPr lang="en-GB" dirty="0">
                        <a:solidFill>
                          <a:srgbClr val="002060"/>
                        </a:solidFill>
                      </a:endParaRPr>
                    </a:p>
                  </a:txBody>
                  <a:tcPr>
                    <a:solidFill>
                      <a:srgbClr val="C4E59F"/>
                    </a:solidFill>
                  </a:tcPr>
                </a:tc>
                <a:tc>
                  <a:txBody>
                    <a:bodyPr/>
                    <a:lstStyle/>
                    <a:p>
                      <a:pPr algn="ctr"/>
                      <a:r>
                        <a:rPr lang="en-GB" dirty="0" smtClean="0">
                          <a:solidFill>
                            <a:srgbClr val="002060"/>
                          </a:solidFill>
                        </a:rPr>
                        <a:t>Agree</a:t>
                      </a:r>
                      <a:endParaRPr lang="en-GB" dirty="0">
                        <a:solidFill>
                          <a:srgbClr val="002060"/>
                        </a:solidFill>
                      </a:endParaRPr>
                    </a:p>
                  </a:txBody>
                  <a:tcPr>
                    <a:solidFill>
                      <a:schemeClr val="accent1">
                        <a:lumMod val="40000"/>
                        <a:lumOff val="60000"/>
                      </a:schemeClr>
                    </a:solidFill>
                  </a:tcPr>
                </a:tc>
                <a:tc>
                  <a:txBody>
                    <a:bodyPr/>
                    <a:lstStyle/>
                    <a:p>
                      <a:pPr algn="ctr"/>
                      <a:r>
                        <a:rPr lang="en-GB" dirty="0" smtClean="0">
                          <a:solidFill>
                            <a:srgbClr val="002060"/>
                          </a:solidFill>
                        </a:rPr>
                        <a:t>Strongly Agree</a:t>
                      </a:r>
                      <a:endParaRPr lang="en-GB" dirty="0">
                        <a:solidFill>
                          <a:srgbClr val="002060"/>
                        </a:solidFill>
                      </a:endParaRPr>
                    </a:p>
                  </a:txBody>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extLst/>
          </p:nvPr>
        </p:nvGraphicFramePr>
        <p:xfrm>
          <a:off x="2819400" y="2971800"/>
          <a:ext cx="2304256" cy="370840"/>
        </p:xfrm>
        <a:graphic>
          <a:graphicData uri="http://schemas.openxmlformats.org/drawingml/2006/table">
            <a:tbl>
              <a:tblPr firstRow="1" bandRow="1">
                <a:tableStyleId>{5C22544A-7EE6-4342-B048-85BDC9FD1C3A}</a:tableStyleId>
              </a:tblPr>
              <a:tblGrid>
                <a:gridCol w="1040253">
                  <a:extLst>
                    <a:ext uri="{9D8B030D-6E8A-4147-A177-3AD203B41FA5}">
                      <a16:colId xmlns:a16="http://schemas.microsoft.com/office/drawing/2014/main" val="20000"/>
                    </a:ext>
                  </a:extLst>
                </a:gridCol>
                <a:gridCol w="1264003">
                  <a:extLst>
                    <a:ext uri="{9D8B030D-6E8A-4147-A177-3AD203B41FA5}">
                      <a16:colId xmlns:a16="http://schemas.microsoft.com/office/drawing/2014/main" val="20001"/>
                    </a:ext>
                  </a:extLst>
                </a:gridCol>
              </a:tblGrid>
              <a:tr h="370840">
                <a:tc>
                  <a:txBody>
                    <a:bodyPr/>
                    <a:lstStyle/>
                    <a:p>
                      <a:pPr algn="ctr"/>
                      <a:r>
                        <a:rPr lang="en-GB" dirty="0" smtClean="0">
                          <a:solidFill>
                            <a:srgbClr val="002060"/>
                          </a:solidFill>
                        </a:rPr>
                        <a:t>Male</a:t>
                      </a:r>
                      <a:endParaRPr lang="en-GB" dirty="0">
                        <a:solidFill>
                          <a:srgbClr val="002060"/>
                        </a:solidFill>
                      </a:endParaRPr>
                    </a:p>
                  </a:txBody>
                  <a:tcPr/>
                </a:tc>
                <a:tc>
                  <a:txBody>
                    <a:bodyPr/>
                    <a:lstStyle/>
                    <a:p>
                      <a:pPr algn="ctr"/>
                      <a:r>
                        <a:rPr lang="en-GB" dirty="0" smtClean="0">
                          <a:solidFill>
                            <a:srgbClr val="002060"/>
                          </a:solidFill>
                        </a:rPr>
                        <a:t>Female</a:t>
                      </a:r>
                      <a:endParaRPr lang="en-GB" dirty="0">
                        <a:solidFill>
                          <a:srgbClr val="002060"/>
                        </a:solidFill>
                      </a:endParaRPr>
                    </a:p>
                  </a:txBody>
                  <a:tcPr>
                    <a:solidFill>
                      <a:schemeClr val="accent2">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172604803"/>
              </p:ext>
            </p:extLst>
          </p:nvPr>
        </p:nvGraphicFramePr>
        <p:xfrm>
          <a:off x="2057400" y="6156802"/>
          <a:ext cx="4419600" cy="365760"/>
        </p:xfrm>
        <a:graphic>
          <a:graphicData uri="http://schemas.openxmlformats.org/drawingml/2006/table">
            <a:tbl>
              <a:tblPr firstRow="1" bandRow="1">
                <a:tableStyleId>{5C22544A-7EE6-4342-B048-85BDC9FD1C3A}</a:tableStyleId>
              </a:tblPr>
              <a:tblGrid>
                <a:gridCol w="4419600">
                  <a:extLst>
                    <a:ext uri="{9D8B030D-6E8A-4147-A177-3AD203B41FA5}">
                      <a16:colId xmlns:a16="http://schemas.microsoft.com/office/drawing/2014/main" val="20000"/>
                    </a:ext>
                  </a:extLst>
                </a:gridCol>
              </a:tblGrid>
              <a:tr h="137160">
                <a:tc>
                  <a:txBody>
                    <a:bodyPr/>
                    <a:lstStyle/>
                    <a:p>
                      <a:pPr algn="ctr"/>
                      <a:r>
                        <a:rPr lang="en-GB" dirty="0" smtClean="0">
                          <a:solidFill>
                            <a:srgbClr val="002060"/>
                          </a:solidFill>
                        </a:rPr>
                        <a:t>Score between 0%</a:t>
                      </a:r>
                      <a:r>
                        <a:rPr lang="en-GB" baseline="0" dirty="0" smtClean="0">
                          <a:solidFill>
                            <a:srgbClr val="002060"/>
                          </a:solidFill>
                        </a:rPr>
                        <a:t> and </a:t>
                      </a:r>
                      <a:r>
                        <a:rPr lang="en-GB" dirty="0" smtClean="0">
                          <a:solidFill>
                            <a:srgbClr val="002060"/>
                          </a:solidFill>
                        </a:rPr>
                        <a:t>100%</a:t>
                      </a:r>
                      <a:endParaRPr lang="en-GB" dirty="0">
                        <a:solidFill>
                          <a:srgbClr val="002060"/>
                        </a:solidFill>
                      </a:endParaRPr>
                    </a:p>
                  </a:txBody>
                  <a:tcP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sp>
        <p:nvSpPr>
          <p:cNvPr id="9" name="TextBox 8"/>
          <p:cNvSpPr txBox="1"/>
          <p:nvPr/>
        </p:nvSpPr>
        <p:spPr>
          <a:xfrm>
            <a:off x="384629" y="873205"/>
            <a:ext cx="8382000" cy="523220"/>
          </a:xfrm>
          <a:prstGeom prst="rect">
            <a:avLst/>
          </a:prstGeom>
          <a:noFill/>
        </p:spPr>
        <p:txBody>
          <a:bodyPr wrap="square" rtlCol="0">
            <a:spAutoFit/>
          </a:bodyPr>
          <a:lstStyle/>
          <a:p>
            <a:r>
              <a:rPr lang="en-GB" sz="2800" b="1" dirty="0" smtClean="0">
                <a:solidFill>
                  <a:srgbClr val="00B050"/>
                </a:solidFill>
              </a:rPr>
              <a:t>What data types relate to following questions?</a:t>
            </a:r>
            <a:endParaRPr lang="en-GB" sz="2800" b="1" dirty="0">
              <a:solidFill>
                <a:srgbClr val="00B050"/>
              </a:solidFill>
            </a:endParaRPr>
          </a:p>
        </p:txBody>
      </p:sp>
      <p:graphicFrame>
        <p:nvGraphicFramePr>
          <p:cNvPr id="13" name="Table 12"/>
          <p:cNvGraphicFramePr>
            <a:graphicFrameLocks noGrp="1"/>
          </p:cNvGraphicFramePr>
          <p:nvPr>
            <p:extLst/>
          </p:nvPr>
        </p:nvGraphicFramePr>
        <p:xfrm>
          <a:off x="1219200" y="2133600"/>
          <a:ext cx="6096000" cy="37084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70840">
                <a:tc>
                  <a:txBody>
                    <a:bodyPr/>
                    <a:lstStyle/>
                    <a:p>
                      <a:pPr algn="ctr"/>
                      <a:r>
                        <a:rPr lang="en-GB" dirty="0" smtClean="0">
                          <a:solidFill>
                            <a:srgbClr val="002060"/>
                          </a:solidFill>
                        </a:rPr>
                        <a:t>Maths</a:t>
                      </a:r>
                      <a:endParaRPr lang="en-GB" dirty="0">
                        <a:solidFill>
                          <a:srgbClr val="002060"/>
                        </a:solidFill>
                      </a:endParaRPr>
                    </a:p>
                  </a:txBody>
                  <a:tcPr>
                    <a:solidFill>
                      <a:schemeClr val="accent2">
                        <a:lumMod val="40000"/>
                        <a:lumOff val="60000"/>
                      </a:schemeClr>
                    </a:solidFill>
                  </a:tcPr>
                </a:tc>
                <a:tc>
                  <a:txBody>
                    <a:bodyPr/>
                    <a:lstStyle/>
                    <a:p>
                      <a:pPr algn="ctr"/>
                      <a:r>
                        <a:rPr lang="en-GB" dirty="0" smtClean="0">
                          <a:solidFill>
                            <a:srgbClr val="002060"/>
                          </a:solidFill>
                        </a:rPr>
                        <a:t>English</a:t>
                      </a:r>
                      <a:endParaRPr lang="en-GB" dirty="0">
                        <a:solidFill>
                          <a:srgbClr val="002060"/>
                        </a:solidFill>
                      </a:endParaRPr>
                    </a:p>
                  </a:txBody>
                  <a:tcPr>
                    <a:solidFill>
                      <a:schemeClr val="accent2">
                        <a:lumMod val="20000"/>
                        <a:lumOff val="80000"/>
                      </a:schemeClr>
                    </a:solidFill>
                  </a:tcPr>
                </a:tc>
                <a:tc>
                  <a:txBody>
                    <a:bodyPr/>
                    <a:lstStyle/>
                    <a:p>
                      <a:pPr algn="ctr"/>
                      <a:r>
                        <a:rPr lang="en-GB" dirty="0" smtClean="0">
                          <a:solidFill>
                            <a:srgbClr val="002060"/>
                          </a:solidFill>
                        </a:rPr>
                        <a:t>Science</a:t>
                      </a:r>
                      <a:endParaRPr lang="en-GB" dirty="0">
                        <a:solidFill>
                          <a:srgbClr val="002060"/>
                        </a:solidFill>
                      </a:endParaRPr>
                    </a:p>
                  </a:txBody>
                  <a:tcPr>
                    <a:solidFill>
                      <a:srgbClr val="C4E59F"/>
                    </a:solidFill>
                  </a:tcPr>
                </a:tc>
                <a:tc>
                  <a:txBody>
                    <a:bodyPr/>
                    <a:lstStyle/>
                    <a:p>
                      <a:pPr algn="ctr"/>
                      <a:r>
                        <a:rPr lang="en-GB" dirty="0" smtClean="0">
                          <a:solidFill>
                            <a:srgbClr val="002060"/>
                          </a:solidFill>
                        </a:rPr>
                        <a:t>Art</a:t>
                      </a:r>
                      <a:endParaRPr lang="en-GB" dirty="0">
                        <a:solidFill>
                          <a:srgbClr val="002060"/>
                        </a:solidFill>
                      </a:endParaRPr>
                    </a:p>
                  </a:txBody>
                  <a:tcPr>
                    <a:solidFill>
                      <a:schemeClr val="accent1">
                        <a:lumMod val="40000"/>
                        <a:lumOff val="60000"/>
                      </a:schemeClr>
                    </a:solidFill>
                  </a:tcPr>
                </a:tc>
                <a:tc>
                  <a:txBody>
                    <a:bodyPr/>
                    <a:lstStyle/>
                    <a:p>
                      <a:pPr algn="ctr"/>
                      <a:r>
                        <a:rPr lang="en-GB" dirty="0" smtClean="0">
                          <a:solidFill>
                            <a:srgbClr val="002060"/>
                          </a:solidFill>
                        </a:rPr>
                        <a:t>French</a:t>
                      </a:r>
                      <a:endParaRPr lang="en-GB" dirty="0">
                        <a:solidFill>
                          <a:srgbClr val="002060"/>
                        </a:solidFill>
                      </a:endParaRPr>
                    </a:p>
                  </a:txBody>
                  <a:tcPr/>
                </a:tc>
                <a:extLst>
                  <a:ext uri="{0D108BD9-81ED-4DB2-BD59-A6C34878D82A}">
                    <a16:rowId xmlns:a16="http://schemas.microsoft.com/office/drawing/2014/main" val="10000"/>
                  </a:ext>
                </a:extLst>
              </a:tr>
            </a:tbl>
          </a:graphicData>
        </a:graphic>
      </p:graphicFrame>
      <p:sp>
        <p:nvSpPr>
          <p:cNvPr id="11" name="Rectangle 10"/>
          <p:cNvSpPr/>
          <p:nvPr/>
        </p:nvSpPr>
        <p:spPr>
          <a:xfrm>
            <a:off x="6553199" y="1545771"/>
            <a:ext cx="2061029" cy="435429"/>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Nominal</a:t>
            </a:r>
            <a:endParaRPr lang="en-GB" b="1" dirty="0">
              <a:solidFill>
                <a:schemeClr val="tx1"/>
              </a:solidFill>
            </a:endParaRPr>
          </a:p>
        </p:txBody>
      </p:sp>
      <p:sp>
        <p:nvSpPr>
          <p:cNvPr id="12" name="Rectangle 11"/>
          <p:cNvSpPr/>
          <p:nvPr/>
        </p:nvSpPr>
        <p:spPr>
          <a:xfrm>
            <a:off x="5715000" y="2917371"/>
            <a:ext cx="2540000" cy="435429"/>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Binary/ Nominal</a:t>
            </a:r>
            <a:endParaRPr lang="en-GB" b="1" dirty="0">
              <a:solidFill>
                <a:schemeClr val="tx1"/>
              </a:solidFill>
            </a:endParaRPr>
          </a:p>
        </p:txBody>
      </p:sp>
      <p:sp>
        <p:nvSpPr>
          <p:cNvPr id="14" name="Rectangle 13"/>
          <p:cNvSpPr/>
          <p:nvPr/>
        </p:nvSpPr>
        <p:spPr>
          <a:xfrm>
            <a:off x="7010400" y="4365171"/>
            <a:ext cx="2006600" cy="435429"/>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Ordinal</a:t>
            </a:r>
            <a:endParaRPr lang="en-GB" b="1" dirty="0">
              <a:solidFill>
                <a:schemeClr val="tx1"/>
              </a:solidFill>
            </a:endParaRPr>
          </a:p>
        </p:txBody>
      </p:sp>
      <p:sp>
        <p:nvSpPr>
          <p:cNvPr id="15" name="Rectangle 14"/>
          <p:cNvSpPr/>
          <p:nvPr/>
        </p:nvSpPr>
        <p:spPr>
          <a:xfrm>
            <a:off x="7010400" y="5859100"/>
            <a:ext cx="2006600" cy="435429"/>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Scale</a:t>
            </a:r>
            <a:endParaRPr lang="en-GB" b="1" dirty="0">
              <a:solidFill>
                <a:schemeClr val="tx1"/>
              </a:solidFill>
            </a:endParaRPr>
          </a:p>
        </p:txBody>
      </p:sp>
    </p:spTree>
    <p:extLst>
      <p:ext uri="{BB962C8B-B14F-4D97-AF65-F5344CB8AC3E}">
        <p14:creationId xmlns:p14="http://schemas.microsoft.com/office/powerpoint/2010/main" val="152744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9"/>
          <p:cNvSpPr>
            <a:spLocks noGrp="1" noChangeArrowheads="1"/>
          </p:cNvSpPr>
          <p:nvPr>
            <p:ph idx="1"/>
          </p:nvPr>
        </p:nvSpPr>
        <p:spPr>
          <a:xfrm>
            <a:off x="266944" y="1685559"/>
            <a:ext cx="3563938" cy="2486025"/>
          </a:xfrm>
        </p:spPr>
        <p:txBody>
          <a:bodyPr>
            <a:normAutofit/>
          </a:bodyPr>
          <a:lstStyle/>
          <a:p>
            <a:pPr marL="0" indent="0" algn="l" rtl="0">
              <a:lnSpc>
                <a:spcPct val="90000"/>
              </a:lnSpc>
              <a:buFont typeface="Wingdings 2" panose="05020102010507070707" pitchFamily="18" charset="2"/>
              <a:buNone/>
              <a:defRPr/>
            </a:pPr>
            <a:r>
              <a:rPr lang="en-US" altLang="en-US" sz="2500" b="1" dirty="0" smtClean="0"/>
              <a:t>A- Primary Source Data</a:t>
            </a:r>
          </a:p>
          <a:p>
            <a:pPr marL="0" indent="0" rtl="0">
              <a:lnSpc>
                <a:spcPct val="90000"/>
              </a:lnSpc>
              <a:buFont typeface="Wingdings 2" panose="05020102010507070707" pitchFamily="18" charset="2"/>
              <a:buNone/>
              <a:defRPr/>
            </a:pPr>
            <a:r>
              <a:rPr lang="en-US" sz="2500" dirty="0" smtClean="0"/>
              <a:t>Data </a:t>
            </a:r>
            <a:r>
              <a:rPr lang="en-US" sz="2500" dirty="0"/>
              <a:t>was collected </a:t>
            </a:r>
            <a:r>
              <a:rPr lang="en-US" sz="2500" dirty="0" smtClean="0"/>
              <a:t>by your self using </a:t>
            </a:r>
            <a:r>
              <a:rPr lang="en-US" sz="2500" dirty="0"/>
              <a:t>a questionnaire </a:t>
            </a:r>
            <a:r>
              <a:rPr lang="en-US" sz="2500" dirty="0" smtClean="0"/>
              <a:t>form, </a:t>
            </a:r>
            <a:endParaRPr lang="en-US" altLang="en-US" sz="2500" dirty="0">
              <a:solidFill>
                <a:srgbClr val="FF0000"/>
              </a:solidFill>
            </a:endParaRPr>
          </a:p>
        </p:txBody>
      </p:sp>
      <p:sp>
        <p:nvSpPr>
          <p:cNvPr id="3379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fld id="{5051D594-E243-4F9D-BA3D-5EFC1A8B307C}" type="slidenum">
              <a:rPr lang="hi-IN" altLang="en-US" smtClean="0">
                <a:solidFill>
                  <a:schemeClr val="accent1"/>
                </a:solidFill>
                <a:ea typeface="Mangal"/>
              </a:rPr>
              <a:pPr rtl="0">
                <a:spcBef>
                  <a:spcPct val="0"/>
                </a:spcBef>
                <a:spcAft>
                  <a:spcPct val="0"/>
                </a:spcAft>
                <a:buClrTx/>
                <a:buFontTx/>
                <a:buNone/>
              </a:pPr>
              <a:t>16</a:t>
            </a:fld>
            <a:endParaRPr lang="hi-IN" altLang="en-US" smtClean="0">
              <a:solidFill>
                <a:schemeClr val="accent1"/>
              </a:solidFill>
              <a:ea typeface="Mangal"/>
            </a:endParaRPr>
          </a:p>
        </p:txBody>
      </p:sp>
      <p:sp>
        <p:nvSpPr>
          <p:cNvPr id="33796" name="Footer Placeholder 1"/>
          <p:cNvSpPr txBox="1">
            <a:spLocks/>
          </p:cNvSpPr>
          <p:nvPr/>
        </p:nvSpPr>
        <p:spPr bwMode="auto">
          <a:xfrm>
            <a:off x="3657600" y="63404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algn="ctr" defTabSz="914400" rtl="0" eaLnBrk="1" hangingPunct="1">
              <a:spcBef>
                <a:spcPct val="0"/>
              </a:spcBef>
              <a:spcAft>
                <a:spcPct val="0"/>
              </a:spcAft>
              <a:buClrTx/>
              <a:buFontTx/>
              <a:buNone/>
            </a:pPr>
            <a:r>
              <a:rPr lang="en-US" altLang="en-US" b="1" i="1">
                <a:solidFill>
                  <a:srgbClr val="7030A0"/>
                </a:solidFill>
              </a:rPr>
              <a:t>Hazhar Blbas</a:t>
            </a:r>
          </a:p>
        </p:txBody>
      </p:sp>
      <p:sp>
        <p:nvSpPr>
          <p:cNvPr id="33797" name="Rectangle 1"/>
          <p:cNvSpPr>
            <a:spLocks noChangeArrowheads="1"/>
          </p:cNvSpPr>
          <p:nvPr/>
        </p:nvSpPr>
        <p:spPr bwMode="auto">
          <a:xfrm>
            <a:off x="1486072" y="429473"/>
            <a:ext cx="521617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algn="ctr" rtl="0">
              <a:lnSpc>
                <a:spcPct val="90000"/>
              </a:lnSpc>
              <a:spcBef>
                <a:spcPct val="0"/>
              </a:spcBef>
              <a:spcAft>
                <a:spcPct val="0"/>
              </a:spcAft>
              <a:buClrTx/>
              <a:buNone/>
              <a:defRPr/>
            </a:pPr>
            <a:r>
              <a:rPr lang="en-US" altLang="en-US" sz="3600" b="1" dirty="0">
                <a:solidFill>
                  <a:srgbClr val="0070C0"/>
                </a:solidFill>
                <a:latin typeface="Times New Roman" pitchFamily="18" charset="0"/>
                <a:ea typeface="Times New Roman"/>
                <a:cs typeface="Times New Roman" pitchFamily="18" charset="0"/>
              </a:rPr>
              <a:t>Source of Data Collection</a:t>
            </a:r>
            <a:endParaRPr lang="ku-Arab-IQ" altLang="en-US" sz="3600" b="1" dirty="0">
              <a:solidFill>
                <a:srgbClr val="0070C0"/>
              </a:solidFill>
              <a:latin typeface="Times New Roman" pitchFamily="18" charset="0"/>
              <a:ea typeface="Times New Roman"/>
              <a:cs typeface="Times New Roman" pitchFamily="18" charset="0"/>
            </a:endParaRPr>
          </a:p>
        </p:txBody>
      </p:sp>
      <p:sp>
        <p:nvSpPr>
          <p:cNvPr id="35846" name="Rectangle 1"/>
          <p:cNvSpPr>
            <a:spLocks noChangeArrowheads="1"/>
          </p:cNvSpPr>
          <p:nvPr/>
        </p:nvSpPr>
        <p:spPr bwMode="auto">
          <a:xfrm>
            <a:off x="266944" y="4419234"/>
            <a:ext cx="3578470"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algn="l" rtl="0">
              <a:lnSpc>
                <a:spcPct val="90000"/>
              </a:lnSpc>
              <a:spcBef>
                <a:spcPct val="0"/>
              </a:spcBef>
              <a:spcAft>
                <a:spcPct val="0"/>
              </a:spcAft>
              <a:buClrTx/>
              <a:buFontTx/>
              <a:buNone/>
            </a:pPr>
            <a:r>
              <a:rPr lang="en-US" altLang="en-US" sz="2400" b="1" dirty="0"/>
              <a:t>B- Secondary Source Data (Historical Source)</a:t>
            </a:r>
          </a:p>
          <a:p>
            <a:pPr algn="l" rtl="0">
              <a:lnSpc>
                <a:spcPct val="90000"/>
              </a:lnSpc>
              <a:spcBef>
                <a:spcPct val="0"/>
              </a:spcBef>
              <a:spcAft>
                <a:spcPct val="0"/>
              </a:spcAft>
              <a:buClrTx/>
              <a:buFontTx/>
              <a:buNone/>
            </a:pPr>
            <a:r>
              <a:rPr lang="en-US" altLang="en-US" sz="2400" dirty="0" smtClean="0"/>
              <a:t>Those </a:t>
            </a:r>
            <a:r>
              <a:rPr lang="en-US" altLang="en-US" sz="2400" dirty="0"/>
              <a:t>data which have been collected by someone else</a:t>
            </a:r>
            <a:endParaRPr lang="en-US" altLang="en-US" sz="2400" b="1" dirty="0"/>
          </a:p>
        </p:txBody>
      </p:sp>
      <p:pic>
        <p:nvPicPr>
          <p:cNvPr id="8" name="Picture 2" descr="Chapter 1 Introduction and Data Collection - ppt download"/>
          <p:cNvPicPr>
            <a:picLocks noChangeAspect="1" noChangeArrowheads="1"/>
          </p:cNvPicPr>
          <p:nvPr/>
        </p:nvPicPr>
        <p:blipFill rotWithShape="1">
          <a:blip r:embed="rId2"/>
          <a:srcRect t="24770" b="4828"/>
          <a:stretch/>
        </p:blipFill>
        <p:spPr bwMode="auto">
          <a:xfrm>
            <a:off x="4027488" y="1995488"/>
            <a:ext cx="5008562" cy="4097337"/>
          </a:xfrm>
          <a:prstGeom prst="rect">
            <a:avLst/>
          </a:prstGeom>
          <a:effectLst>
            <a:outerShdw blurRad="50800" dir="1440000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8438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846"/>
                                        </p:tgtEl>
                                        <p:attrNameLst>
                                          <p:attrName>style.visibility</p:attrName>
                                        </p:attrNameLst>
                                      </p:cBhvr>
                                      <p:to>
                                        <p:strVal val="visible"/>
                                      </p:to>
                                    </p:set>
                                    <p:anim calcmode="lin" valueType="num">
                                      <p:cBhvr additive="base">
                                        <p:cTn id="19" dur="500" fill="hold"/>
                                        <p:tgtEl>
                                          <p:spTgt spid="35846"/>
                                        </p:tgtEl>
                                        <p:attrNameLst>
                                          <p:attrName>ppt_x</p:attrName>
                                        </p:attrNameLst>
                                      </p:cBhvr>
                                      <p:tavLst>
                                        <p:tav tm="0">
                                          <p:val>
                                            <p:strVal val="#ppt_x"/>
                                          </p:val>
                                        </p:tav>
                                        <p:tav tm="100000">
                                          <p:val>
                                            <p:strVal val="#ppt_x"/>
                                          </p:val>
                                        </p:tav>
                                      </p:tavLst>
                                    </p:anim>
                                    <p:anim calcmode="lin" valueType="num">
                                      <p:cBhvr additive="base">
                                        <p:cTn id="20" dur="500" fill="hold"/>
                                        <p:tgtEl>
                                          <p:spTgt spid="3584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58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625" y="447675"/>
            <a:ext cx="7524750" cy="749300"/>
          </a:xfrm>
        </p:spPr>
        <p:txBody>
          <a:bodyPr>
            <a:normAutofit/>
          </a:bodyPr>
          <a:lstStyle/>
          <a:p>
            <a:pPr>
              <a:defRPr/>
            </a:pPr>
            <a:r>
              <a:rPr lang="en-US" sz="3600" b="1" dirty="0">
                <a:solidFill>
                  <a:srgbClr val="0070C0"/>
                </a:solidFill>
                <a:latin typeface="Times New Roman" pitchFamily="18" charset="0"/>
                <a:ea typeface="Times New Roman"/>
                <a:cs typeface="Times New Roman" pitchFamily="18" charset="0"/>
              </a:rPr>
              <a:t>Methods of data collection</a:t>
            </a:r>
          </a:p>
        </p:txBody>
      </p:sp>
      <p:pic>
        <p:nvPicPr>
          <p:cNvPr id="100354" name="Picture 2" descr="7 Data Collection Methods &amp; Tools For Research"/>
          <p:cNvPicPr>
            <a:picLocks noGrp="1" noChangeAspect="1" noChangeArrowheads="1"/>
          </p:cNvPicPr>
          <p:nvPr>
            <p:ph idx="1"/>
          </p:nvPr>
        </p:nvPicPr>
        <p:blipFill>
          <a:blip r:embed="rId2"/>
          <a:srcRect/>
          <a:stretch>
            <a:fillRect/>
          </a:stretch>
        </p:blipFill>
        <p:spPr bwMode="auto">
          <a:xfrm>
            <a:off x="533400" y="1196975"/>
            <a:ext cx="4800600" cy="3573507"/>
          </a:xfrm>
          <a:extLst>
            <a:ext uri="{909E8E84-426E-40DD-AFC4-6F175D3DCCD1}">
              <a14:hiddenFill xmlns:a14="http://schemas.microsoft.com/office/drawing/2010/main">
                <a:solidFill>
                  <a:srgbClr val="FFFFFF"/>
                </a:solidFill>
              </a14:hiddenFill>
            </a:ext>
          </a:extLst>
        </p:spPr>
      </p:pic>
      <p:sp>
        <p:nvSpPr>
          <p:cNvPr id="3482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r>
              <a:rPr lang="en-US" altLang="en-US" smtClean="0">
                <a:solidFill>
                  <a:schemeClr val="accent1"/>
                </a:solidFill>
                <a:ea typeface="Mangal"/>
                <a:cs typeface="Mangal"/>
              </a:rPr>
              <a:t>19</a:t>
            </a:r>
            <a:endParaRPr lang="hi-IN" altLang="en-US" smtClean="0">
              <a:solidFill>
                <a:schemeClr val="accent1"/>
              </a:solidFill>
              <a:ea typeface="Mangal"/>
            </a:endParaRPr>
          </a:p>
        </p:txBody>
      </p:sp>
      <p:sp>
        <p:nvSpPr>
          <p:cNvPr id="34820" name="Rectangle 2"/>
          <p:cNvSpPr>
            <a:spLocks noChangeArrowheads="1"/>
          </p:cNvSpPr>
          <p:nvPr/>
        </p:nvSpPr>
        <p:spPr bwMode="auto">
          <a:xfrm>
            <a:off x="5308837" y="2178822"/>
            <a:ext cx="3655325"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indent="-34290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lvl="1" algn="l" rtl="0">
              <a:spcBef>
                <a:spcPct val="0"/>
              </a:spcBef>
              <a:spcAft>
                <a:spcPct val="0"/>
              </a:spcAft>
              <a:buClrTx/>
              <a:buFontTx/>
              <a:buNone/>
            </a:pPr>
            <a:r>
              <a:rPr lang="en-US" altLang="en-US" sz="2500" dirty="0"/>
              <a:t>Mixed mode:  uses two or more of above</a:t>
            </a:r>
          </a:p>
        </p:txBody>
      </p:sp>
      <p:sp>
        <p:nvSpPr>
          <p:cNvPr id="6" name="Title 1"/>
          <p:cNvSpPr txBox="1">
            <a:spLocks/>
          </p:cNvSpPr>
          <p:nvPr/>
        </p:nvSpPr>
        <p:spPr>
          <a:xfrm>
            <a:off x="2057400" y="4974050"/>
            <a:ext cx="5029200" cy="12064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defRPr/>
            </a:pPr>
            <a:r>
              <a:rPr lang="en-US" sz="3300" dirty="0" smtClean="0">
                <a:latin typeface="Times New Roman" panose="02020603050405020304" pitchFamily="18" charset="0"/>
                <a:cs typeface="Times New Roman" panose="02020603050405020304" pitchFamily="18" charset="0"/>
              </a:rPr>
              <a:t>Which methods of Data Collection should I choose?</a:t>
            </a:r>
          </a:p>
        </p:txBody>
      </p:sp>
      <p:pic>
        <p:nvPicPr>
          <p:cNvPr id="7" name="Picture 5" descr="C:\Documents and Settings\ellen.taylor-powell\Local Settings\Temporary Internet Files\Content.IE5\KKKU9OKS\MCj0078711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7314" y="3503013"/>
            <a:ext cx="1578964" cy="287119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
        <p:nvSpPr>
          <p:cNvPr id="8"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28464961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0354"/>
                                        </p:tgtEl>
                                        <p:attrNameLst>
                                          <p:attrName>style.visibility</p:attrName>
                                        </p:attrNameLst>
                                      </p:cBhvr>
                                      <p:to>
                                        <p:strVal val="visible"/>
                                      </p:to>
                                    </p:set>
                                    <p:anim calcmode="lin" valueType="num">
                                      <p:cBhvr additive="base">
                                        <p:cTn id="7" dur="500" fill="hold"/>
                                        <p:tgtEl>
                                          <p:spTgt spid="100354"/>
                                        </p:tgtEl>
                                        <p:attrNameLst>
                                          <p:attrName>ppt_x</p:attrName>
                                        </p:attrNameLst>
                                      </p:cBhvr>
                                      <p:tavLst>
                                        <p:tav tm="0">
                                          <p:val>
                                            <p:strVal val="#ppt_x"/>
                                          </p:val>
                                        </p:tav>
                                        <p:tav tm="100000">
                                          <p:val>
                                            <p:strVal val="#ppt_x"/>
                                          </p:val>
                                        </p:tav>
                                      </p:tavLst>
                                    </p:anim>
                                    <p:anim calcmode="lin" valueType="num">
                                      <p:cBhvr additive="base">
                                        <p:cTn id="8" dur="500" fill="hold"/>
                                        <p:tgtEl>
                                          <p:spTgt spid="10035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820"/>
                                        </p:tgtEl>
                                        <p:attrNameLst>
                                          <p:attrName>style.visibility</p:attrName>
                                        </p:attrNameLst>
                                      </p:cBhvr>
                                      <p:to>
                                        <p:strVal val="visible"/>
                                      </p:to>
                                    </p:set>
                                    <p:anim calcmode="lin" valueType="num">
                                      <p:cBhvr additive="base">
                                        <p:cTn id="13" dur="500" fill="hold"/>
                                        <p:tgtEl>
                                          <p:spTgt spid="34820"/>
                                        </p:tgtEl>
                                        <p:attrNameLst>
                                          <p:attrName>ppt_x</p:attrName>
                                        </p:attrNameLst>
                                      </p:cBhvr>
                                      <p:tavLst>
                                        <p:tav tm="0">
                                          <p:val>
                                            <p:strVal val="#ppt_x"/>
                                          </p:val>
                                        </p:tav>
                                        <p:tav tm="100000">
                                          <p:val>
                                            <p:strVal val="#ppt_x"/>
                                          </p:val>
                                        </p:tav>
                                      </p:tavLst>
                                    </p:anim>
                                    <p:anim calcmode="lin" valueType="num">
                                      <p:cBhvr additive="base">
                                        <p:cTn id="14" dur="500" fill="hold"/>
                                        <p:tgtEl>
                                          <p:spTgt spid="348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6263"/>
            <a:ext cx="8229600" cy="868362"/>
          </a:xfrm>
        </p:spPr>
        <p:txBody>
          <a:bodyPr>
            <a:normAutofit/>
          </a:bodyPr>
          <a:lstStyle/>
          <a:p>
            <a:pPr>
              <a:defRPr/>
            </a:pPr>
            <a:r>
              <a:rPr lang="en-GB" sz="3600" b="1" dirty="0">
                <a:solidFill>
                  <a:srgbClr val="0070C0"/>
                </a:solidFill>
                <a:latin typeface="Times New Roman" pitchFamily="18" charset="0"/>
                <a:ea typeface="Times New Roman"/>
                <a:cs typeface="Times New Roman" pitchFamily="18" charset="0"/>
              </a:rPr>
              <a:t>Questionnaire structure (Cont.)</a:t>
            </a:r>
            <a:endParaRPr lang="hi-IN" sz="3600" b="1" dirty="0">
              <a:solidFill>
                <a:srgbClr val="0070C0"/>
              </a:solidFill>
              <a:latin typeface="Times New Roman" pitchFamily="18" charset="0"/>
              <a:ea typeface="Times New Roman"/>
              <a:cs typeface="Times New Roman" pitchFamily="18" charset="0"/>
            </a:endParaRPr>
          </a:p>
        </p:txBody>
      </p:sp>
      <p:sp>
        <p:nvSpPr>
          <p:cNvPr id="3" name="Content Placeholder 2"/>
          <p:cNvSpPr>
            <a:spLocks noGrp="1"/>
          </p:cNvSpPr>
          <p:nvPr>
            <p:ph idx="1"/>
          </p:nvPr>
        </p:nvSpPr>
        <p:spPr>
          <a:xfrm>
            <a:off x="225425" y="1848974"/>
            <a:ext cx="7242175" cy="1484313"/>
          </a:xfrm>
        </p:spPr>
        <p:txBody>
          <a:bodyPr/>
          <a:lstStyle/>
          <a:p>
            <a:pPr algn="just" rtl="0">
              <a:defRPr/>
            </a:pPr>
            <a:r>
              <a:rPr lang="en-US" sz="2400" b="1" dirty="0" smtClean="0">
                <a:solidFill>
                  <a:srgbClr val="002060"/>
                </a:solidFill>
                <a:latin typeface="Times New Roman" pitchFamily="18" charset="0"/>
                <a:cs typeface="Times New Roman" pitchFamily="18" charset="0"/>
              </a:rPr>
              <a:t>Questionnaire</a:t>
            </a:r>
            <a:r>
              <a:rPr lang="en-US" sz="2400" dirty="0" smtClean="0">
                <a:solidFill>
                  <a:srgbClr val="00206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development</a:t>
            </a:r>
            <a:r>
              <a:rPr lang="en-US" sz="2400" dirty="0" smtClean="0">
                <a:solidFill>
                  <a:srgbClr val="002060"/>
                </a:solidFill>
                <a:latin typeface="Times New Roman" pitchFamily="18" charset="0"/>
                <a:cs typeface="Times New Roman" pitchFamily="18" charset="0"/>
              </a:rPr>
              <a:t> </a:t>
            </a:r>
            <a:r>
              <a:rPr lang="en-US" sz="2400" dirty="0">
                <a:latin typeface="Times New Roman" pitchFamily="18" charset="0"/>
                <a:cs typeface="Times New Roman" pitchFamily="18" charset="0"/>
              </a:rPr>
              <a:t>is more an </a:t>
            </a:r>
            <a:r>
              <a:rPr lang="en-US" sz="2400" b="1" dirty="0">
                <a:solidFill>
                  <a:srgbClr val="002060"/>
                </a:solidFill>
                <a:latin typeface="Times New Roman" pitchFamily="18" charset="0"/>
                <a:cs typeface="Times New Roman" pitchFamily="18" charset="0"/>
              </a:rPr>
              <a:t>art</a:t>
            </a:r>
            <a:r>
              <a:rPr lang="en-US" sz="2400" dirty="0">
                <a:latin typeface="Times New Roman" pitchFamily="18" charset="0"/>
                <a:cs typeface="Times New Roman" pitchFamily="18" charset="0"/>
              </a:rPr>
              <a:t> than a science and </a:t>
            </a:r>
            <a:r>
              <a:rPr lang="en-US" sz="2400" dirty="0" smtClean="0">
                <a:latin typeface="Times New Roman" pitchFamily="18" charset="0"/>
                <a:cs typeface="Times New Roman" pitchFamily="18" charset="0"/>
              </a:rPr>
              <a:t>it always </a:t>
            </a:r>
            <a:r>
              <a:rPr lang="en-US" sz="2400" dirty="0">
                <a:latin typeface="Times New Roman" pitchFamily="18" charset="0"/>
                <a:cs typeface="Times New Roman" pitchFamily="18" charset="0"/>
              </a:rPr>
              <a:t>takes </a:t>
            </a:r>
            <a:r>
              <a:rPr lang="en-US" sz="2400" dirty="0">
                <a:solidFill>
                  <a:srgbClr val="002060"/>
                </a:solidFill>
                <a:latin typeface="Times New Roman" pitchFamily="18" charset="0"/>
                <a:cs typeface="Times New Roman" pitchFamily="18" charset="0"/>
              </a:rPr>
              <a:t>longer</a:t>
            </a:r>
            <a:r>
              <a:rPr lang="en-US" sz="2400" dirty="0">
                <a:latin typeface="Times New Roman" pitchFamily="18" charset="0"/>
                <a:cs typeface="Times New Roman" pitchFamily="18" charset="0"/>
              </a:rPr>
              <a:t> than you expect. </a:t>
            </a:r>
            <a:r>
              <a:rPr lang="en-US" sz="2400" dirty="0" smtClean="0">
                <a:latin typeface="Times New Roman" pitchFamily="18" charset="0"/>
                <a:cs typeface="Times New Roman" pitchFamily="18" charset="0"/>
              </a:rPr>
              <a:t>Plan on </a:t>
            </a:r>
            <a:r>
              <a:rPr lang="en-US" sz="2400" dirty="0">
                <a:latin typeface="Times New Roman" pitchFamily="18" charset="0"/>
                <a:cs typeface="Times New Roman" pitchFamily="18" charset="0"/>
              </a:rPr>
              <a:t>writing </a:t>
            </a:r>
            <a:r>
              <a:rPr lang="en-US" sz="2400" dirty="0">
                <a:solidFill>
                  <a:srgbClr val="002060"/>
                </a:solidFill>
                <a:latin typeface="Times New Roman" pitchFamily="18" charset="0"/>
                <a:cs typeface="Times New Roman" pitchFamily="18" charset="0"/>
              </a:rPr>
              <a:t>several draft </a:t>
            </a:r>
            <a:r>
              <a:rPr lang="en-US" sz="2400" dirty="0">
                <a:latin typeface="Times New Roman" pitchFamily="18" charset="0"/>
                <a:cs typeface="Times New Roman" pitchFamily="18" charset="0"/>
              </a:rPr>
              <a:t>questionnaires. </a:t>
            </a:r>
            <a:endParaRPr lang="hi-IN" sz="2400" dirty="0">
              <a:latin typeface="Times New Roman" pitchFamily="18" charset="0"/>
            </a:endParaRPr>
          </a:p>
        </p:txBody>
      </p:sp>
      <p:sp>
        <p:nvSpPr>
          <p:cNvPr id="36869"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fld id="{58463D04-3AFC-4BC3-9647-250DA4D0FB0F}" type="slidenum">
              <a:rPr lang="hi-IN" altLang="en-US" smtClean="0">
                <a:solidFill>
                  <a:schemeClr val="accent1"/>
                </a:solidFill>
                <a:ea typeface="Mangal"/>
              </a:rPr>
              <a:pPr rtl="0">
                <a:spcBef>
                  <a:spcPct val="0"/>
                </a:spcBef>
                <a:spcAft>
                  <a:spcPct val="0"/>
                </a:spcAft>
                <a:buClrTx/>
                <a:buFontTx/>
                <a:buNone/>
              </a:pPr>
              <a:t>18</a:t>
            </a:fld>
            <a:endParaRPr lang="hi-IN" altLang="en-US" smtClean="0">
              <a:solidFill>
                <a:schemeClr val="accent1"/>
              </a:solidFill>
              <a:ea typeface="Mangal"/>
            </a:endParaRPr>
          </a:p>
        </p:txBody>
      </p:sp>
      <p:sp>
        <p:nvSpPr>
          <p:cNvPr id="36868" name="Footer Placeholder 1"/>
          <p:cNvSpPr txBox="1">
            <a:spLocks/>
          </p:cNvSpPr>
          <p:nvPr/>
        </p:nvSpPr>
        <p:spPr bwMode="auto">
          <a:xfrm>
            <a:off x="3124200" y="63404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algn="ctr" defTabSz="914400" rtl="0" eaLnBrk="1" hangingPunct="1">
              <a:spcBef>
                <a:spcPct val="0"/>
              </a:spcBef>
              <a:spcAft>
                <a:spcPct val="0"/>
              </a:spcAft>
              <a:buClrTx/>
              <a:buFontTx/>
              <a:buNone/>
            </a:pPr>
            <a:r>
              <a:rPr lang="en-US" altLang="en-US" b="1" i="1">
                <a:solidFill>
                  <a:srgbClr val="7030A0"/>
                </a:solidFill>
              </a:rPr>
              <a:t>Hazhar Blbas</a:t>
            </a:r>
          </a:p>
        </p:txBody>
      </p:sp>
      <p:sp>
        <p:nvSpPr>
          <p:cNvPr id="8" name="Rectangle 3"/>
          <p:cNvSpPr txBox="1">
            <a:spLocks noChangeArrowheads="1"/>
          </p:cNvSpPr>
          <p:nvPr/>
        </p:nvSpPr>
        <p:spPr>
          <a:xfrm>
            <a:off x="225425" y="3559175"/>
            <a:ext cx="7242175" cy="2030413"/>
          </a:xfrm>
          <a:prstGeom prst="rect">
            <a:avLst/>
          </a:prstGeom>
          <a:effectLst>
            <a:outerShdw blurRad="50800" dir="14400000">
              <a:srgbClr val="000000">
                <a:alpha val="40000"/>
              </a:srgbClr>
            </a:outerShdw>
          </a:effectLst>
        </p:spPr>
        <p:txBody>
          <a:bodyPr anchor="ctr">
            <a:normAutofit/>
          </a:bodyPr>
          <a:lstStyle>
            <a:lvl1pPr marL="342900" indent="-342900" algn="r" defTabSz="457200" rtl="1" eaLnBrk="0" fontAlgn="base" hangingPunct="0">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r" defTabSz="457200" rtl="1" eaLnBrk="0" fontAlgn="base" hangingPunct="0">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algn="l" rtl="0">
              <a:defRPr/>
            </a:pPr>
            <a:r>
              <a:rPr lang="en-GB" sz="2400" dirty="0">
                <a:latin typeface="Times New Roman" pitchFamily="18" charset="0"/>
                <a:cs typeface="Times New Roman" pitchFamily="18" charset="0"/>
              </a:rPr>
              <a:t>Well designed questionnaires are highly structured so that the data can be analysed quantitatively and </a:t>
            </a:r>
            <a:r>
              <a:rPr lang="en-GB" sz="2400" b="1" dirty="0">
                <a:latin typeface="Times New Roman" pitchFamily="18" charset="0"/>
                <a:cs typeface="Times New Roman" pitchFamily="18" charset="0"/>
              </a:rPr>
              <a:t>systematically</a:t>
            </a:r>
            <a:r>
              <a:rPr lang="en-GB" sz="2400" dirty="0">
                <a:latin typeface="Times New Roman" pitchFamily="18" charset="0"/>
                <a:cs typeface="Times New Roman" pitchFamily="18" charset="0"/>
              </a:rPr>
              <a:t>.</a:t>
            </a:r>
          </a:p>
        </p:txBody>
      </p:sp>
    </p:spTree>
    <p:extLst>
      <p:ext uri="{BB962C8B-B14F-4D97-AF65-F5344CB8AC3E}">
        <p14:creationId xmlns:p14="http://schemas.microsoft.com/office/powerpoint/2010/main" val="36452666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026"/>
          <p:cNvSpPr>
            <a:spLocks noGrp="1" noChangeArrowheads="1"/>
          </p:cNvSpPr>
          <p:nvPr>
            <p:ph type="title"/>
          </p:nvPr>
        </p:nvSpPr>
        <p:spPr>
          <a:xfrm>
            <a:off x="685800" y="228600"/>
            <a:ext cx="7772400" cy="685800"/>
          </a:xfrm>
        </p:spPr>
        <p:txBody>
          <a:bodyPr>
            <a:normAutofit/>
          </a:bodyPr>
          <a:lstStyle/>
          <a:p>
            <a:pPr>
              <a:defRPr/>
            </a:pPr>
            <a:r>
              <a:rPr lang="en-GB" sz="3600" b="1" dirty="0">
                <a:solidFill>
                  <a:schemeClr val="accent6">
                    <a:lumMod val="50000"/>
                  </a:schemeClr>
                </a:solidFill>
                <a:latin typeface="Times New Roman" pitchFamily="18" charset="0"/>
                <a:ea typeface="Times New Roman"/>
                <a:cs typeface="Times New Roman" pitchFamily="18" charset="0"/>
              </a:rPr>
              <a:t>How should I begin?</a:t>
            </a:r>
          </a:p>
        </p:txBody>
      </p:sp>
      <p:sp>
        <p:nvSpPr>
          <p:cNvPr id="25602" name="Rectangle 3"/>
          <p:cNvSpPr>
            <a:spLocks noGrp="1" noChangeArrowheads="1"/>
          </p:cNvSpPr>
          <p:nvPr>
            <p:ph idx="1"/>
          </p:nvPr>
        </p:nvSpPr>
        <p:spPr>
          <a:xfrm>
            <a:off x="152400" y="1038356"/>
            <a:ext cx="7581900" cy="5368132"/>
          </a:xfrm>
        </p:spPr>
        <p:txBody>
          <a:bodyPr>
            <a:normAutofit lnSpcReduction="10000"/>
          </a:bodyPr>
          <a:lstStyle/>
          <a:p>
            <a:pPr algn="l" rtl="0">
              <a:defRPr/>
            </a:pPr>
            <a:r>
              <a:rPr lang="en-GB" sz="2400" dirty="0" smtClean="0">
                <a:latin typeface="Times New Roman" panose="02020603050405020304" pitchFamily="18" charset="0"/>
                <a:cs typeface="Times New Roman" pitchFamily="18" charset="0"/>
              </a:rPr>
              <a:t>Write personalized </a:t>
            </a:r>
            <a:r>
              <a:rPr lang="en-GB" sz="2400" b="1" dirty="0" smtClean="0">
                <a:solidFill>
                  <a:srgbClr val="FF0000"/>
                </a:solidFill>
                <a:latin typeface="Times New Roman" pitchFamily="18" charset="0"/>
                <a:cs typeface="Times New Roman" pitchFamily="18" charset="0"/>
              </a:rPr>
              <a:t>cover letter </a:t>
            </a:r>
            <a:r>
              <a:rPr lang="en-GB" sz="2400" dirty="0" smtClean="0">
                <a:latin typeface="Times New Roman" pitchFamily="18" charset="0"/>
                <a:cs typeface="Times New Roman" pitchFamily="18" charset="0"/>
              </a:rPr>
              <a:t>or an introductory statement that:</a:t>
            </a:r>
          </a:p>
          <a:p>
            <a:pPr algn="l" rtl="0">
              <a:buFontTx/>
              <a:buChar char="-"/>
              <a:defRPr/>
            </a:pPr>
            <a:r>
              <a:rPr lang="en-GB" sz="2400" dirty="0" smtClean="0">
                <a:latin typeface="Times New Roman" pitchFamily="18" charset="0"/>
                <a:cs typeface="Times New Roman" pitchFamily="18" charset="0"/>
              </a:rPr>
              <a:t>explains the </a:t>
            </a:r>
            <a:r>
              <a:rPr lang="en-GB" sz="2400" dirty="0" smtClean="0">
                <a:solidFill>
                  <a:srgbClr val="FF0000"/>
                </a:solidFill>
                <a:latin typeface="Times New Roman" pitchFamily="18" charset="0"/>
                <a:cs typeface="Times New Roman" pitchFamily="18" charset="0"/>
              </a:rPr>
              <a:t>purpose</a:t>
            </a:r>
            <a:r>
              <a:rPr lang="en-GB" sz="2400" dirty="0" smtClean="0">
                <a:latin typeface="Times New Roman" pitchFamily="18" charset="0"/>
                <a:cs typeface="Times New Roman" pitchFamily="18" charset="0"/>
              </a:rPr>
              <a:t> of the survey, the </a:t>
            </a:r>
            <a:r>
              <a:rPr lang="en-GB" sz="2400" dirty="0" smtClean="0">
                <a:solidFill>
                  <a:srgbClr val="FF0000"/>
                </a:solidFill>
                <a:latin typeface="Times New Roman" pitchFamily="18" charset="0"/>
                <a:cs typeface="Times New Roman" pitchFamily="18" charset="0"/>
              </a:rPr>
              <a:t>importance</a:t>
            </a:r>
            <a:r>
              <a:rPr lang="en-GB" sz="2400" dirty="0" smtClean="0">
                <a:latin typeface="Times New Roman" pitchFamily="18" charset="0"/>
                <a:cs typeface="Times New Roman" pitchFamily="18" charset="0"/>
              </a:rPr>
              <a:t> of the respondent’s participation, the person who is </a:t>
            </a:r>
            <a:r>
              <a:rPr lang="en-GB" sz="2400" dirty="0" smtClean="0">
                <a:solidFill>
                  <a:srgbClr val="FF0000"/>
                </a:solidFill>
                <a:latin typeface="Times New Roman" pitchFamily="18" charset="0"/>
                <a:cs typeface="Times New Roman" pitchFamily="18" charset="0"/>
              </a:rPr>
              <a:t>responsible</a:t>
            </a:r>
            <a:r>
              <a:rPr lang="en-GB" sz="2400" dirty="0" smtClean="0">
                <a:latin typeface="Times New Roman" pitchFamily="18" charset="0"/>
                <a:cs typeface="Times New Roman" pitchFamily="18" charset="0"/>
              </a:rPr>
              <a:t> for the survey.</a:t>
            </a:r>
          </a:p>
          <a:p>
            <a:pPr lvl="1" algn="l" rtl="0">
              <a:defRPr/>
            </a:pPr>
            <a:endParaRPr lang="en-GB" sz="400" dirty="0" smtClean="0">
              <a:latin typeface="Times New Roman" pitchFamily="18" charset="0"/>
              <a:cs typeface="Times New Roman" pitchFamily="18" charset="0"/>
            </a:endParaRPr>
          </a:p>
          <a:p>
            <a:pPr marL="0" indent="0" algn="l" rtl="0">
              <a:buFont typeface="Wingdings 2" panose="05020102010507070707" pitchFamily="18" charset="2"/>
              <a:buNone/>
              <a:defRPr/>
            </a:pPr>
            <a:r>
              <a:rPr lang="en-GB" sz="2400" b="1" dirty="0" smtClean="0">
                <a:latin typeface="Times New Roman" pitchFamily="18" charset="0"/>
                <a:cs typeface="Times New Roman" pitchFamily="18" charset="0"/>
              </a:rPr>
              <a:t>A good way to start is:</a:t>
            </a:r>
          </a:p>
          <a:p>
            <a:pPr marL="0" indent="0" algn="l" rtl="0">
              <a:buFont typeface="Wingdings 2" panose="05020102010507070707" pitchFamily="18" charset="2"/>
              <a:buNone/>
              <a:defRPr/>
            </a:pPr>
            <a:r>
              <a:rPr lang="en-GB" sz="2400" b="1" dirty="0">
                <a:latin typeface="Times New Roman" pitchFamily="18" charset="0"/>
                <a:cs typeface="Times New Roman" pitchFamily="18" charset="0"/>
              </a:rPr>
              <a:t> </a:t>
            </a:r>
            <a:r>
              <a:rPr lang="en-GB" sz="2400" b="1" dirty="0" smtClean="0">
                <a:latin typeface="Times New Roman" pitchFamily="18" charset="0"/>
                <a:cs typeface="Times New Roman" pitchFamily="18" charset="0"/>
              </a:rPr>
              <a:t> </a:t>
            </a:r>
            <a:r>
              <a:rPr lang="en-GB" sz="2000" dirty="0" smtClean="0">
                <a:latin typeface="Times New Roman" pitchFamily="18" charset="0"/>
                <a:cs typeface="Times New Roman" pitchFamily="18" charset="0"/>
              </a:rPr>
              <a:t>- “Hello. My name is  </a:t>
            </a:r>
            <a:r>
              <a:rPr lang="en-GB" sz="2000" i="1" dirty="0" smtClean="0">
                <a:solidFill>
                  <a:srgbClr val="FF0000"/>
                </a:solidFill>
                <a:latin typeface="Times New Roman" pitchFamily="18" charset="0"/>
                <a:cs typeface="Times New Roman" pitchFamily="18" charset="0"/>
              </a:rPr>
              <a:t>(</a:t>
            </a:r>
            <a:r>
              <a:rPr lang="en-GB" sz="2000" b="1" i="1" dirty="0" smtClean="0">
                <a:solidFill>
                  <a:srgbClr val="FF0000"/>
                </a:solidFill>
                <a:latin typeface="Times New Roman" pitchFamily="18" charset="0"/>
                <a:cs typeface="Times New Roman" pitchFamily="18" charset="0"/>
              </a:rPr>
              <a:t>your name)</a:t>
            </a:r>
            <a:r>
              <a:rPr lang="en-GB" sz="2000" b="1" i="1" dirty="0" smtClean="0">
                <a:solidFill>
                  <a:srgbClr val="FFFF00"/>
                </a:solidFill>
                <a:latin typeface="Times New Roman" pitchFamily="18" charset="0"/>
                <a:cs typeface="Times New Roman" pitchFamily="18" charset="0"/>
              </a:rPr>
              <a:t> </a:t>
            </a:r>
            <a:r>
              <a:rPr lang="en-GB" sz="2000" dirty="0">
                <a:latin typeface="Times New Roman" pitchFamily="18" charset="0"/>
                <a:cs typeface="Times New Roman" pitchFamily="18" charset="0"/>
              </a:rPr>
              <a:t>and I am student </a:t>
            </a:r>
            <a:r>
              <a:rPr lang="en-GB" sz="2000" i="1" dirty="0">
                <a:solidFill>
                  <a:srgbClr val="FF0000"/>
                </a:solidFill>
                <a:latin typeface="Times New Roman" pitchFamily="18" charset="0"/>
                <a:cs typeface="Times New Roman" pitchFamily="18" charset="0"/>
              </a:rPr>
              <a:t>at (your school or institution</a:t>
            </a:r>
            <a:r>
              <a:rPr lang="en-GB" sz="2000" i="1" dirty="0">
                <a:solidFill>
                  <a:srgbClr val="FFFF00"/>
                </a:solidFill>
                <a:latin typeface="Times New Roman" pitchFamily="18" charset="0"/>
                <a:cs typeface="Times New Roman" pitchFamily="18" charset="0"/>
              </a:rPr>
              <a:t>)</a:t>
            </a:r>
            <a:r>
              <a:rPr lang="en-GB" sz="2000" b="1" i="1" dirty="0">
                <a:solidFill>
                  <a:srgbClr val="FF0000"/>
                </a:solidFill>
                <a:latin typeface="Times New Roman" pitchFamily="18" charset="0"/>
                <a:cs typeface="Times New Roman" pitchFamily="18" charset="0"/>
              </a:rPr>
              <a:t>. </a:t>
            </a:r>
            <a:r>
              <a:rPr lang="en-GB" sz="2000" dirty="0">
                <a:latin typeface="Times New Roman" pitchFamily="18" charset="0"/>
                <a:cs typeface="Times New Roman" pitchFamily="18" charset="0"/>
              </a:rPr>
              <a:t>I’m working on a research project looking at </a:t>
            </a:r>
            <a:r>
              <a:rPr lang="en-GB" sz="2000" i="1" dirty="0">
                <a:solidFill>
                  <a:srgbClr val="FF0000"/>
                </a:solidFill>
                <a:latin typeface="Times New Roman" pitchFamily="18" charset="0"/>
                <a:cs typeface="Times New Roman" pitchFamily="18" charset="0"/>
              </a:rPr>
              <a:t>(title of your research project</a:t>
            </a:r>
            <a:r>
              <a:rPr lang="en-GB" sz="2000" i="1" dirty="0">
                <a:solidFill>
                  <a:srgbClr val="FFFF00"/>
                </a:solidFill>
                <a:latin typeface="Times New Roman" pitchFamily="18" charset="0"/>
                <a:cs typeface="Times New Roman" pitchFamily="18" charset="0"/>
              </a:rPr>
              <a:t>) </a:t>
            </a:r>
            <a:r>
              <a:rPr lang="en-GB" sz="2000" dirty="0">
                <a:latin typeface="Times New Roman" pitchFamily="18" charset="0"/>
                <a:cs typeface="Times New Roman" pitchFamily="18" charset="0"/>
              </a:rPr>
              <a:t>for a course called </a:t>
            </a:r>
            <a:r>
              <a:rPr lang="en-GB" sz="2000" dirty="0" smtClean="0">
                <a:latin typeface="Times New Roman" pitchFamily="18" charset="0"/>
                <a:cs typeface="Times New Roman" pitchFamily="18" charset="0"/>
              </a:rPr>
              <a:t> </a:t>
            </a:r>
            <a:r>
              <a:rPr lang="en-GB" sz="2000" i="1" dirty="0">
                <a:solidFill>
                  <a:srgbClr val="FF0000"/>
                </a:solidFill>
                <a:latin typeface="Times New Roman" pitchFamily="18" charset="0"/>
                <a:cs typeface="Times New Roman" pitchFamily="18" charset="0"/>
              </a:rPr>
              <a:t>( your course name). </a:t>
            </a:r>
            <a:r>
              <a:rPr lang="en-GB" sz="2000" dirty="0">
                <a:latin typeface="Times New Roman" pitchFamily="18" charset="0"/>
                <a:cs typeface="Times New Roman" pitchFamily="18" charset="0"/>
              </a:rPr>
              <a:t>I was wondering if you have a few minutes to answer some questions dealing with my research.”</a:t>
            </a:r>
          </a:p>
          <a:p>
            <a:pPr marL="0" indent="0" algn="l" rtl="0">
              <a:buFont typeface="Wingdings 2" panose="05020102010507070707" pitchFamily="18" charset="2"/>
              <a:buNone/>
              <a:defRPr/>
            </a:pPr>
            <a:r>
              <a:rPr lang="en-GB" sz="2800" b="1" dirty="0" smtClean="0">
                <a:latin typeface="Times New Roman" pitchFamily="18" charset="0"/>
                <a:cs typeface="Times New Roman" pitchFamily="18" charset="0"/>
              </a:rPr>
              <a:t>At the end </a:t>
            </a:r>
            <a:r>
              <a:rPr lang="en-GB" sz="2800" dirty="0" smtClean="0">
                <a:latin typeface="Times New Roman" pitchFamily="18" charset="0"/>
                <a:cs typeface="Times New Roman" pitchFamily="18" charset="0"/>
              </a:rPr>
              <a:t>always thank the respondent for participating in your questionnaire.</a:t>
            </a:r>
            <a:endParaRPr lang="en-GB" sz="2800" b="1" dirty="0" smtClean="0">
              <a:latin typeface="Times New Roman" pitchFamily="18" charset="0"/>
              <a:cs typeface="Times New Roman" pitchFamily="18" charset="0"/>
            </a:endParaRPr>
          </a:p>
        </p:txBody>
      </p:sp>
      <p:sp>
        <p:nvSpPr>
          <p:cNvPr id="3891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fld id="{E42DF046-DC08-4693-8928-CF945F685AA2}" type="slidenum">
              <a:rPr lang="hi-IN" altLang="en-US" smtClean="0">
                <a:solidFill>
                  <a:schemeClr val="accent1"/>
                </a:solidFill>
                <a:ea typeface="Mangal"/>
              </a:rPr>
              <a:pPr rtl="0">
                <a:spcBef>
                  <a:spcPct val="0"/>
                </a:spcBef>
                <a:spcAft>
                  <a:spcPct val="0"/>
                </a:spcAft>
                <a:buClrTx/>
                <a:buFontTx/>
                <a:buNone/>
              </a:pPr>
              <a:t>19</a:t>
            </a:fld>
            <a:endParaRPr lang="hi-IN" altLang="en-US" smtClean="0">
              <a:solidFill>
                <a:schemeClr val="accent1"/>
              </a:solidFill>
              <a:ea typeface="Mangal"/>
            </a:endParaRPr>
          </a:p>
        </p:txBody>
      </p:sp>
      <p:sp>
        <p:nvSpPr>
          <p:cNvPr id="38916" name="Footer Placeholder 1"/>
          <p:cNvSpPr txBox="1">
            <a:spLocks/>
          </p:cNvSpPr>
          <p:nvPr/>
        </p:nvSpPr>
        <p:spPr bwMode="auto">
          <a:xfrm>
            <a:off x="3124200" y="63404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algn="ctr" defTabSz="914400" rtl="0" eaLnBrk="1" hangingPunct="1">
              <a:spcBef>
                <a:spcPct val="0"/>
              </a:spcBef>
              <a:spcAft>
                <a:spcPct val="0"/>
              </a:spcAft>
              <a:buClrTx/>
              <a:buFontTx/>
              <a:buNone/>
            </a:pPr>
            <a:r>
              <a:rPr lang="en-US" altLang="en-US" b="1" i="1">
                <a:solidFill>
                  <a:srgbClr val="7030A0"/>
                </a:solidFill>
              </a:rPr>
              <a:t>Hazhar Blbas</a:t>
            </a:r>
          </a:p>
        </p:txBody>
      </p:sp>
    </p:spTree>
    <p:extLst>
      <p:ext uri="{BB962C8B-B14F-4D97-AF65-F5344CB8AC3E}">
        <p14:creationId xmlns:p14="http://schemas.microsoft.com/office/powerpoint/2010/main" val="8976484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 calcmode="lin" valueType="num">
                                      <p:cBhvr additive="base">
                                        <p:cTn id="7" dur="500" fill="hold"/>
                                        <p:tgtEl>
                                          <p:spTgt spid="2560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602">
                                            <p:txEl>
                                              <p:pRg st="1" end="1"/>
                                            </p:txEl>
                                          </p:spTgt>
                                        </p:tgtEl>
                                        <p:attrNameLst>
                                          <p:attrName>style.visibility</p:attrName>
                                        </p:attrNameLst>
                                      </p:cBhvr>
                                      <p:to>
                                        <p:strVal val="visible"/>
                                      </p:to>
                                    </p:set>
                                    <p:anim calcmode="lin" valueType="num">
                                      <p:cBhvr additive="base">
                                        <p:cTn id="11" dur="500" fill="hold"/>
                                        <p:tgtEl>
                                          <p:spTgt spid="2560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560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25602">
                                            <p:txEl>
                                              <p:pRg st="3" end="3"/>
                                            </p:txEl>
                                          </p:spTgt>
                                        </p:tgtEl>
                                        <p:attrNameLst>
                                          <p:attrName>style.visibility</p:attrName>
                                        </p:attrNameLst>
                                      </p:cBhvr>
                                      <p:to>
                                        <p:strVal val="visible"/>
                                      </p:to>
                                    </p:set>
                                    <p:anim calcmode="lin" valueType="num">
                                      <p:cBhvr additive="base">
                                        <p:cTn id="17" dur="500" fill="hold"/>
                                        <p:tgtEl>
                                          <p:spTgt spid="2560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560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5602">
                                            <p:txEl>
                                              <p:pRg st="4" end="4"/>
                                            </p:txEl>
                                          </p:spTgt>
                                        </p:tgtEl>
                                        <p:attrNameLst>
                                          <p:attrName>style.visibility</p:attrName>
                                        </p:attrNameLst>
                                      </p:cBhvr>
                                      <p:to>
                                        <p:strVal val="visible"/>
                                      </p:to>
                                    </p:set>
                                    <p:anim calcmode="lin" valueType="num">
                                      <p:cBhvr additive="base">
                                        <p:cTn id="21" dur="500" fill="hold"/>
                                        <p:tgtEl>
                                          <p:spTgt spid="2560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560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25602">
                                            <p:txEl>
                                              <p:pRg st="5" end="5"/>
                                            </p:txEl>
                                          </p:spTgt>
                                        </p:tgtEl>
                                        <p:attrNameLst>
                                          <p:attrName>style.visibility</p:attrName>
                                        </p:attrNameLst>
                                      </p:cBhvr>
                                      <p:to>
                                        <p:strVal val="visible"/>
                                      </p:to>
                                    </p:set>
                                    <p:anim calcmode="lin" valueType="num">
                                      <p:cBhvr additive="base">
                                        <p:cTn id="27" dur="500" fill="hold"/>
                                        <p:tgtEl>
                                          <p:spTgt spid="2560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560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1026"/>
          <p:cNvSpPr>
            <a:spLocks noGrp="1" noChangeArrowheads="1"/>
          </p:cNvSpPr>
          <p:nvPr>
            <p:ph type="title"/>
          </p:nvPr>
        </p:nvSpPr>
        <p:spPr>
          <a:xfrm>
            <a:off x="685800" y="381000"/>
            <a:ext cx="7772400" cy="609600"/>
          </a:xfrm>
        </p:spPr>
        <p:txBody>
          <a:bodyPr>
            <a:noAutofit/>
          </a:bodyPr>
          <a:lstStyle/>
          <a:p>
            <a:pPr>
              <a:defRPr/>
            </a:pPr>
            <a:r>
              <a:rPr lang="en-GB" sz="3600" b="1" dirty="0">
                <a:solidFill>
                  <a:schemeClr val="accent6">
                    <a:lumMod val="50000"/>
                  </a:schemeClr>
                </a:solidFill>
                <a:latin typeface="Times New Roman" pitchFamily="18" charset="0"/>
                <a:ea typeface="Times New Roman"/>
                <a:cs typeface="Times New Roman" pitchFamily="18" charset="0"/>
              </a:rPr>
              <a:t>Types of Questions:</a:t>
            </a:r>
          </a:p>
        </p:txBody>
      </p:sp>
      <p:sp>
        <p:nvSpPr>
          <p:cNvPr id="19458" name="Rectangle 3"/>
          <p:cNvSpPr>
            <a:spLocks noGrp="1" noChangeArrowheads="1"/>
          </p:cNvSpPr>
          <p:nvPr>
            <p:ph idx="1"/>
          </p:nvPr>
        </p:nvSpPr>
        <p:spPr>
          <a:xfrm>
            <a:off x="271818" y="1600200"/>
            <a:ext cx="8382000" cy="3632200"/>
          </a:xfrm>
        </p:spPr>
        <p:txBody>
          <a:bodyPr/>
          <a:lstStyle/>
          <a:p>
            <a:pPr marL="0" indent="0" algn="l" rtl="0">
              <a:buFont typeface="Wingdings 2" panose="05020102010507070707" pitchFamily="18" charset="2"/>
              <a:buNone/>
              <a:defRPr/>
            </a:pPr>
            <a:r>
              <a:rPr lang="en-GB" sz="2800" b="1" dirty="0" smtClean="0">
                <a:solidFill>
                  <a:srgbClr val="FF0000"/>
                </a:solidFill>
              </a:rPr>
              <a:t>A- Closed </a:t>
            </a:r>
            <a:r>
              <a:rPr lang="en-GB" sz="2800" b="1" dirty="0">
                <a:solidFill>
                  <a:srgbClr val="FF0000"/>
                </a:solidFill>
              </a:rPr>
              <a:t>Format</a:t>
            </a:r>
          </a:p>
          <a:p>
            <a:pPr lvl="1" algn="l" rtl="0">
              <a:buFont typeface="Wingdings" pitchFamily="2" charset="2"/>
              <a:buChar char="§"/>
              <a:defRPr/>
            </a:pPr>
            <a:r>
              <a:rPr lang="en-GB" sz="2200" dirty="0" smtClean="0">
                <a:latin typeface="Times New Roman" pitchFamily="18" charset="0"/>
                <a:cs typeface="Times New Roman" pitchFamily="18" charset="0"/>
              </a:rPr>
              <a:t>Respondents are forced to choose between several given options.</a:t>
            </a:r>
          </a:p>
          <a:p>
            <a:pPr lvl="1" algn="l" rtl="0">
              <a:buFont typeface="Wingdings" pitchFamily="2" charset="2"/>
              <a:buChar char="§"/>
              <a:defRPr/>
            </a:pPr>
            <a:r>
              <a:rPr lang="en-GB" sz="2200" dirty="0">
                <a:latin typeface="Times New Roman" pitchFamily="18" charset="0"/>
                <a:cs typeface="Times New Roman" pitchFamily="18" charset="0"/>
              </a:rPr>
              <a:t>M</a:t>
            </a:r>
            <a:r>
              <a:rPr lang="en-GB" sz="2200" dirty="0" smtClean="0">
                <a:latin typeface="Times New Roman" pitchFamily="18" charset="0"/>
                <a:cs typeface="Times New Roman" pitchFamily="18" charset="0"/>
              </a:rPr>
              <a:t>ultiple choice, yes/no and ranking</a:t>
            </a:r>
          </a:p>
          <a:p>
            <a:pPr lvl="1" algn="l" rtl="0">
              <a:buFont typeface="Wingdings" pitchFamily="2" charset="2"/>
              <a:buChar char="§"/>
              <a:defRPr/>
            </a:pPr>
            <a:r>
              <a:rPr lang="en-GB" sz="2200" dirty="0" smtClean="0">
                <a:latin typeface="Times New Roman" pitchFamily="18" charset="0"/>
                <a:cs typeface="Times New Roman" pitchFamily="18" charset="0"/>
              </a:rPr>
              <a:t>Easy and quick to fill in</a:t>
            </a:r>
          </a:p>
          <a:p>
            <a:pPr lvl="1" algn="l" rtl="0">
              <a:buFont typeface="Wingdings" pitchFamily="2" charset="2"/>
              <a:buChar char="§"/>
              <a:defRPr/>
            </a:pPr>
            <a:r>
              <a:rPr lang="en-GB" sz="2200" dirty="0" smtClean="0">
                <a:latin typeface="Times New Roman" pitchFamily="18" charset="0"/>
                <a:cs typeface="Times New Roman" pitchFamily="18" charset="0"/>
              </a:rPr>
              <a:t> Easy to code, record, and analyse</a:t>
            </a:r>
          </a:p>
          <a:p>
            <a:pPr marL="457200" lvl="1" indent="0" algn="l" rtl="0">
              <a:buFont typeface="Wingdings 2" panose="05020102010507070707" pitchFamily="18" charset="2"/>
              <a:buNone/>
              <a:defRPr/>
            </a:pPr>
            <a:r>
              <a:rPr lang="en-GB" sz="2200" dirty="0">
                <a:latin typeface="Times New Roman" pitchFamily="18" charset="0"/>
                <a:cs typeface="Times New Roman" pitchFamily="18" charset="0"/>
              </a:rPr>
              <a:t> </a:t>
            </a:r>
            <a:r>
              <a:rPr lang="en-GB" sz="2200" dirty="0" smtClean="0">
                <a:latin typeface="Times New Roman" pitchFamily="18" charset="0"/>
                <a:cs typeface="Times New Roman" pitchFamily="18" charset="0"/>
              </a:rPr>
              <a:t>    results quantitatively</a:t>
            </a:r>
          </a:p>
          <a:p>
            <a:pPr lvl="1" algn="l" rtl="0">
              <a:buFont typeface="Wingdings" pitchFamily="2" charset="2"/>
              <a:buChar char="§"/>
              <a:defRPr/>
            </a:pPr>
            <a:r>
              <a:rPr lang="en-GB" sz="2200" dirty="0" smtClean="0">
                <a:latin typeface="Times New Roman" pitchFamily="18" charset="0"/>
                <a:cs typeface="Times New Roman" pitchFamily="18" charset="0"/>
              </a:rPr>
              <a:t> Easy to report results</a:t>
            </a:r>
          </a:p>
        </p:txBody>
      </p:sp>
      <p:sp>
        <p:nvSpPr>
          <p:cNvPr id="4096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fld id="{FF26215A-3485-4F41-A601-1B46EF2D0822}" type="slidenum">
              <a:rPr lang="hi-IN" altLang="en-US" smtClean="0">
                <a:solidFill>
                  <a:schemeClr val="accent1"/>
                </a:solidFill>
                <a:ea typeface="Mangal"/>
              </a:rPr>
              <a:pPr rtl="0">
                <a:spcBef>
                  <a:spcPct val="0"/>
                </a:spcBef>
                <a:spcAft>
                  <a:spcPct val="0"/>
                </a:spcAft>
                <a:buClrTx/>
                <a:buFontTx/>
                <a:buNone/>
              </a:pPr>
              <a:t>20</a:t>
            </a:fld>
            <a:endParaRPr lang="hi-IN" altLang="en-US" smtClean="0">
              <a:solidFill>
                <a:schemeClr val="accent1"/>
              </a:solidFill>
              <a:ea typeface="Mangal"/>
            </a:endParaRPr>
          </a:p>
        </p:txBody>
      </p:sp>
      <p:pic>
        <p:nvPicPr>
          <p:cNvPr id="4096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25" y="3246438"/>
            <a:ext cx="3095625"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Footer Placeholder 1"/>
          <p:cNvSpPr txBox="1">
            <a:spLocks/>
          </p:cNvSpPr>
          <p:nvPr/>
        </p:nvSpPr>
        <p:spPr bwMode="auto">
          <a:xfrm>
            <a:off x="3124200" y="63404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algn="ctr" defTabSz="914400" rtl="0" eaLnBrk="1" hangingPunct="1">
              <a:spcBef>
                <a:spcPct val="0"/>
              </a:spcBef>
              <a:spcAft>
                <a:spcPct val="0"/>
              </a:spcAft>
              <a:buClrTx/>
              <a:buFontTx/>
              <a:buNone/>
            </a:pPr>
            <a:r>
              <a:rPr lang="en-US" altLang="en-US" b="1" i="1">
                <a:solidFill>
                  <a:srgbClr val="7030A0"/>
                </a:solidFill>
              </a:rPr>
              <a:t>Hazhar Blbas</a:t>
            </a:r>
          </a:p>
        </p:txBody>
      </p:sp>
    </p:spTree>
    <p:extLst>
      <p:ext uri="{BB962C8B-B14F-4D97-AF65-F5344CB8AC3E}">
        <p14:creationId xmlns:p14="http://schemas.microsoft.com/office/powerpoint/2010/main" val="29383717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58">
                                            <p:txEl>
                                              <p:pRg st="1" end="1"/>
                                            </p:txEl>
                                          </p:spTgt>
                                        </p:tgtEl>
                                        <p:attrNameLst>
                                          <p:attrName>style.visibility</p:attrName>
                                        </p:attrNameLst>
                                      </p:cBhvr>
                                      <p:to>
                                        <p:strVal val="visible"/>
                                      </p:to>
                                    </p:set>
                                    <p:anim calcmode="lin" valueType="num">
                                      <p:cBhvr additive="base">
                                        <p:cTn id="7" dur="500" fill="hold"/>
                                        <p:tgtEl>
                                          <p:spTgt spid="1945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9458">
                                            <p:txEl>
                                              <p:pRg st="2" end="2"/>
                                            </p:txEl>
                                          </p:spTgt>
                                        </p:tgtEl>
                                        <p:attrNameLst>
                                          <p:attrName>style.visibility</p:attrName>
                                        </p:attrNameLst>
                                      </p:cBhvr>
                                      <p:to>
                                        <p:strVal val="visible"/>
                                      </p:to>
                                    </p:set>
                                    <p:anim calcmode="lin" valueType="num">
                                      <p:cBhvr additive="base">
                                        <p:cTn id="13" dur="500" fill="hold"/>
                                        <p:tgtEl>
                                          <p:spTgt spid="1945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9458">
                                            <p:txEl>
                                              <p:pRg st="3" end="3"/>
                                            </p:txEl>
                                          </p:spTgt>
                                        </p:tgtEl>
                                        <p:attrNameLst>
                                          <p:attrName>style.visibility</p:attrName>
                                        </p:attrNameLst>
                                      </p:cBhvr>
                                      <p:to>
                                        <p:strVal val="visible"/>
                                      </p:to>
                                    </p:set>
                                    <p:anim calcmode="lin" valueType="num">
                                      <p:cBhvr additive="base">
                                        <p:cTn id="19" dur="500" fill="hold"/>
                                        <p:tgtEl>
                                          <p:spTgt spid="1945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9458">
                                            <p:txEl>
                                              <p:pRg st="4" end="4"/>
                                            </p:txEl>
                                          </p:spTgt>
                                        </p:tgtEl>
                                        <p:attrNameLst>
                                          <p:attrName>style.visibility</p:attrName>
                                        </p:attrNameLst>
                                      </p:cBhvr>
                                      <p:to>
                                        <p:strVal val="visible"/>
                                      </p:to>
                                    </p:set>
                                    <p:anim calcmode="lin" valueType="num">
                                      <p:cBhvr additive="base">
                                        <p:cTn id="25" dur="500" fill="hold"/>
                                        <p:tgtEl>
                                          <p:spTgt spid="1945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8">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9458">
                                            <p:txEl>
                                              <p:pRg st="5" end="5"/>
                                            </p:txEl>
                                          </p:spTgt>
                                        </p:tgtEl>
                                        <p:attrNameLst>
                                          <p:attrName>style.visibility</p:attrName>
                                        </p:attrNameLst>
                                      </p:cBhvr>
                                      <p:to>
                                        <p:strVal val="visible"/>
                                      </p:to>
                                    </p:set>
                                    <p:anim calcmode="lin" valueType="num">
                                      <p:cBhvr additive="base">
                                        <p:cTn id="29" dur="500" fill="hold"/>
                                        <p:tgtEl>
                                          <p:spTgt spid="19458">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945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9458">
                                            <p:txEl>
                                              <p:pRg st="6" end="6"/>
                                            </p:txEl>
                                          </p:spTgt>
                                        </p:tgtEl>
                                        <p:attrNameLst>
                                          <p:attrName>style.visibility</p:attrName>
                                        </p:attrNameLst>
                                      </p:cBhvr>
                                      <p:to>
                                        <p:strVal val="visible"/>
                                      </p:to>
                                    </p:set>
                                    <p:anim calcmode="lin" valueType="num">
                                      <p:cBhvr additive="base">
                                        <p:cTn id="35" dur="500" fill="hold"/>
                                        <p:tgtEl>
                                          <p:spTgt spid="19458">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945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277647" y="621506"/>
            <a:ext cx="8382000" cy="4035425"/>
          </a:xfrm>
        </p:spPr>
        <p:txBody>
          <a:bodyPr>
            <a:normAutofit fontScale="85000" lnSpcReduction="10000"/>
          </a:bodyPr>
          <a:lstStyle/>
          <a:p>
            <a:pPr marL="0" indent="0" algn="just" rtl="0">
              <a:buFont typeface="Wingdings 2" panose="05020102010507070707" pitchFamily="18" charset="2"/>
              <a:buNone/>
              <a:defRPr/>
            </a:pPr>
            <a:r>
              <a:rPr lang="en-GB" sz="2800" b="1" dirty="0" smtClean="0">
                <a:solidFill>
                  <a:srgbClr val="FF0000"/>
                </a:solidFill>
              </a:rPr>
              <a:t>B- Open </a:t>
            </a:r>
            <a:r>
              <a:rPr lang="en-GB" sz="2800" b="1" dirty="0">
                <a:solidFill>
                  <a:srgbClr val="FF0000"/>
                </a:solidFill>
              </a:rPr>
              <a:t>Format: </a:t>
            </a:r>
            <a:endParaRPr lang="en-GB" sz="2800" b="1" dirty="0" smtClean="0">
              <a:solidFill>
                <a:srgbClr val="FF0000"/>
              </a:solidFill>
            </a:endParaRPr>
          </a:p>
          <a:p>
            <a:pPr marL="339725" indent="-339725" algn="just" rtl="0">
              <a:buFont typeface="Wingdings" pitchFamily="2" charset="2"/>
              <a:buChar char="§"/>
              <a:defRPr/>
            </a:pPr>
            <a:r>
              <a:rPr lang="en-US" sz="2400" dirty="0"/>
              <a:t>allow the respondent to freely answer the question</a:t>
            </a:r>
            <a:r>
              <a:rPr lang="en-GB" sz="2400" dirty="0" smtClean="0">
                <a:latin typeface="Times New Roman" pitchFamily="18" charset="0"/>
                <a:cs typeface="Times New Roman" pitchFamily="18" charset="0"/>
              </a:rPr>
              <a:t>. </a:t>
            </a:r>
          </a:p>
          <a:p>
            <a:pPr marL="339725" lvl="1" indent="-339725" algn="just" rtl="0">
              <a:buFont typeface="Wingdings" pitchFamily="2" charset="2"/>
              <a:buChar char="§"/>
              <a:defRPr/>
            </a:pPr>
            <a:r>
              <a:rPr lang="en-US" sz="2400" dirty="0"/>
              <a:t>Less restrictions and allows for more depth in the overall answer. </a:t>
            </a:r>
            <a:endParaRPr lang="en-US" sz="2400" dirty="0" smtClean="0"/>
          </a:p>
          <a:p>
            <a:pPr marL="339725" lvl="1" indent="-339725" algn="just" rtl="0">
              <a:buFont typeface="Wingdings" pitchFamily="2" charset="2"/>
              <a:buChar char="§"/>
              <a:defRPr/>
            </a:pPr>
            <a:r>
              <a:rPr lang="en-GB" sz="2400" dirty="0" smtClean="0">
                <a:latin typeface="Times New Roman" pitchFamily="18" charset="0"/>
                <a:cs typeface="Times New Roman" pitchFamily="18" charset="0"/>
              </a:rPr>
              <a:t>use the open format if you are looking for</a:t>
            </a:r>
          </a:p>
          <a:p>
            <a:pPr marL="0" lvl="1" indent="0" algn="just" rtl="0">
              <a:buFont typeface="Wingdings 2" panose="05020102010507070707" pitchFamily="18" charset="2"/>
              <a:buNone/>
              <a:defRPr/>
            </a:pPr>
            <a:r>
              <a:rPr lang="en-GB" sz="2400" dirty="0">
                <a:latin typeface="Times New Roman" pitchFamily="18" charset="0"/>
                <a:cs typeface="Times New Roman" pitchFamily="18" charset="0"/>
              </a:rPr>
              <a:t> </a:t>
            </a:r>
            <a:r>
              <a:rPr lang="en-GB" sz="2400" dirty="0" smtClean="0">
                <a:latin typeface="Times New Roman" pitchFamily="18" charset="0"/>
                <a:cs typeface="Times New Roman" pitchFamily="18" charset="0"/>
              </a:rPr>
              <a:t>   respondents to provide </a:t>
            </a:r>
            <a:r>
              <a:rPr lang="en-GB" sz="2400" b="1" dirty="0" smtClean="0">
                <a:solidFill>
                  <a:srgbClr val="7030A0"/>
                </a:solidFill>
                <a:latin typeface="Times New Roman" pitchFamily="18" charset="0"/>
                <a:cs typeface="Times New Roman" pitchFamily="18" charset="0"/>
              </a:rPr>
              <a:t>specific comments </a:t>
            </a:r>
          </a:p>
          <a:p>
            <a:pPr marL="0" lvl="1" indent="0" algn="just" rtl="0">
              <a:buFont typeface="Wingdings 2" panose="05020102010507070707" pitchFamily="18" charset="2"/>
              <a:buNone/>
              <a:defRPr/>
            </a:pPr>
            <a:r>
              <a:rPr lang="en-GB" sz="2400" b="1" dirty="0">
                <a:solidFill>
                  <a:srgbClr val="FF0000"/>
                </a:solidFill>
                <a:latin typeface="Times New Roman" pitchFamily="18" charset="0"/>
                <a:cs typeface="Times New Roman" pitchFamily="18" charset="0"/>
              </a:rPr>
              <a:t> </a:t>
            </a:r>
            <a:r>
              <a:rPr lang="en-GB" sz="2400" b="1" dirty="0" smtClean="0">
                <a:solidFill>
                  <a:srgbClr val="FF0000"/>
                </a:solidFill>
                <a:latin typeface="Times New Roman" pitchFamily="18" charset="0"/>
                <a:cs typeface="Times New Roman" pitchFamily="18" charset="0"/>
              </a:rPr>
              <a:t>    </a:t>
            </a:r>
            <a:r>
              <a:rPr lang="en-GB" sz="2400" dirty="0" smtClean="0">
                <a:latin typeface="Times New Roman" pitchFamily="18" charset="0"/>
                <a:cs typeface="Times New Roman" pitchFamily="18" charset="0"/>
              </a:rPr>
              <a:t>or </a:t>
            </a:r>
            <a:r>
              <a:rPr lang="en-GB" sz="2400" b="1" dirty="0" smtClean="0">
                <a:solidFill>
                  <a:srgbClr val="7030A0"/>
                </a:solidFill>
                <a:latin typeface="Times New Roman" pitchFamily="18" charset="0"/>
                <a:cs typeface="Times New Roman" pitchFamily="18" charset="0"/>
              </a:rPr>
              <a:t>feedback</a:t>
            </a:r>
            <a:r>
              <a:rPr lang="en-GB" sz="2400" dirty="0" smtClean="0">
                <a:latin typeface="Times New Roman" pitchFamily="18" charset="0"/>
                <a:cs typeface="Times New Roman" pitchFamily="18" charset="0"/>
              </a:rPr>
              <a:t>.</a:t>
            </a:r>
          </a:p>
          <a:p>
            <a:pPr marL="342900" lvl="1" indent="-342900" algn="just" rtl="0">
              <a:buFontTx/>
              <a:buChar char="-"/>
              <a:defRPr/>
            </a:pPr>
            <a:r>
              <a:rPr lang="en-US" sz="2400" dirty="0" smtClean="0"/>
              <a:t>for </a:t>
            </a:r>
            <a:r>
              <a:rPr lang="en-US" sz="2400" dirty="0"/>
              <a:t>example </a:t>
            </a:r>
            <a:endParaRPr lang="en-US" sz="2400" dirty="0" smtClean="0"/>
          </a:p>
          <a:p>
            <a:pPr marL="342900" lvl="1" indent="-342900" algn="just" rtl="0">
              <a:buFontTx/>
              <a:buChar char="-"/>
              <a:defRPr/>
            </a:pPr>
            <a:r>
              <a:rPr lang="en-US" sz="2400" dirty="0" smtClean="0">
                <a:solidFill>
                  <a:schemeClr val="accent6">
                    <a:lumMod val="75000"/>
                  </a:schemeClr>
                </a:solidFill>
              </a:rPr>
              <a:t>age  </a:t>
            </a:r>
            <a:r>
              <a:rPr lang="en-US" sz="2400" dirty="0">
                <a:solidFill>
                  <a:schemeClr val="accent6">
                    <a:lumMod val="75000"/>
                  </a:schemeClr>
                </a:solidFill>
              </a:rPr>
              <a:t>??? </a:t>
            </a:r>
            <a:endParaRPr lang="en-US" sz="2400" dirty="0" smtClean="0">
              <a:solidFill>
                <a:schemeClr val="accent6">
                  <a:lumMod val="75000"/>
                </a:schemeClr>
              </a:solidFill>
            </a:endParaRPr>
          </a:p>
          <a:p>
            <a:pPr marL="342900" lvl="1" indent="-342900" algn="just" rtl="0">
              <a:buFontTx/>
              <a:buChar char="-"/>
              <a:defRPr/>
            </a:pPr>
            <a:r>
              <a:rPr lang="en-US" sz="2400" dirty="0" smtClean="0">
                <a:solidFill>
                  <a:schemeClr val="accent6">
                    <a:lumMod val="75000"/>
                  </a:schemeClr>
                </a:solidFill>
              </a:rPr>
              <a:t>Experience </a:t>
            </a:r>
            <a:r>
              <a:rPr lang="en-US" sz="2400" dirty="0">
                <a:solidFill>
                  <a:schemeClr val="accent6">
                    <a:lumMod val="75000"/>
                  </a:schemeClr>
                </a:solidFill>
              </a:rPr>
              <a:t>Year </a:t>
            </a:r>
            <a:r>
              <a:rPr lang="en-US" sz="2400" dirty="0" smtClean="0">
                <a:solidFill>
                  <a:schemeClr val="accent6">
                    <a:lumMod val="75000"/>
                  </a:schemeClr>
                </a:solidFill>
              </a:rPr>
              <a:t>???</a:t>
            </a:r>
          </a:p>
          <a:p>
            <a:pPr marL="342900" lvl="1" indent="-342900" algn="just" rtl="0">
              <a:buFontTx/>
              <a:buChar char="-"/>
              <a:defRPr/>
            </a:pPr>
            <a:r>
              <a:rPr lang="en-US" sz="2400" dirty="0" smtClean="0">
                <a:solidFill>
                  <a:schemeClr val="accent6">
                    <a:lumMod val="75000"/>
                  </a:schemeClr>
                </a:solidFill>
              </a:rPr>
              <a:t>Feed back of restaurant </a:t>
            </a:r>
            <a:endParaRPr lang="en-US" sz="2400" dirty="0">
              <a:solidFill>
                <a:schemeClr val="accent6">
                  <a:lumMod val="75000"/>
                </a:schemeClr>
              </a:solidFill>
            </a:endParaRPr>
          </a:p>
          <a:p>
            <a:pPr marL="0" lvl="1" indent="0" algn="just" rtl="0">
              <a:buFont typeface="Wingdings 2" panose="05020102010507070707" pitchFamily="18" charset="2"/>
              <a:buNone/>
              <a:defRPr/>
            </a:pPr>
            <a:endParaRPr lang="en-GB" sz="2400" dirty="0" smtClean="0">
              <a:latin typeface="Times New Roman" pitchFamily="18" charset="0"/>
              <a:cs typeface="Times New Roman" pitchFamily="18" charset="0"/>
            </a:endParaRPr>
          </a:p>
        </p:txBody>
      </p:sp>
      <p:sp>
        <p:nvSpPr>
          <p:cNvPr id="41990" name="Slide Number Placeholder 3"/>
          <p:cNvSpPr>
            <a:spLocks noGrp="1"/>
          </p:cNvSpPr>
          <p:nvPr>
            <p:ph type="sldNum" sz="quarter" idx="12"/>
          </p:nvPr>
        </p:nvSpPr>
        <p:spPr bwMode="auto">
          <a:xfrm>
            <a:off x="7918450" y="6219825"/>
            <a:ext cx="796925" cy="606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fld id="{E4C6A723-817D-4A32-A0DC-98857B80E677}" type="slidenum">
              <a:rPr lang="hi-IN" altLang="en-US" smtClean="0">
                <a:solidFill>
                  <a:schemeClr val="accent1"/>
                </a:solidFill>
                <a:ea typeface="Mangal"/>
              </a:rPr>
              <a:pPr rtl="0">
                <a:spcBef>
                  <a:spcPct val="0"/>
                </a:spcBef>
                <a:spcAft>
                  <a:spcPct val="0"/>
                </a:spcAft>
                <a:buClrTx/>
                <a:buFontTx/>
                <a:buNone/>
              </a:pPr>
              <a:t>21</a:t>
            </a:fld>
            <a:endParaRPr lang="hi-IN" altLang="en-US" smtClean="0">
              <a:solidFill>
                <a:schemeClr val="accent1"/>
              </a:solidFill>
              <a:ea typeface="Mangal"/>
            </a:endParaRPr>
          </a:p>
        </p:txBody>
      </p:sp>
      <p:pic>
        <p:nvPicPr>
          <p:cNvPr id="4198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9" y="2952299"/>
            <a:ext cx="414020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Footer Placeholder 1"/>
          <p:cNvSpPr txBox="1">
            <a:spLocks/>
          </p:cNvSpPr>
          <p:nvPr/>
        </p:nvSpPr>
        <p:spPr bwMode="auto">
          <a:xfrm>
            <a:off x="3124200" y="63404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algn="ctr" defTabSz="914400" rtl="0" eaLnBrk="1" hangingPunct="1">
              <a:spcBef>
                <a:spcPct val="0"/>
              </a:spcBef>
              <a:spcAft>
                <a:spcPct val="0"/>
              </a:spcAft>
              <a:buClrTx/>
              <a:buFontTx/>
              <a:buNone/>
            </a:pPr>
            <a:r>
              <a:rPr lang="en-US" altLang="en-US" b="1" i="1">
                <a:solidFill>
                  <a:srgbClr val="7030A0"/>
                </a:solidFill>
              </a:rPr>
              <a:t>Hazhar Blbas</a:t>
            </a:r>
          </a:p>
        </p:txBody>
      </p:sp>
    </p:spTree>
    <p:extLst>
      <p:ext uri="{BB962C8B-B14F-4D97-AF65-F5344CB8AC3E}">
        <p14:creationId xmlns:p14="http://schemas.microsoft.com/office/powerpoint/2010/main" val="6762523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58">
                                            <p:txEl>
                                              <p:pRg st="1" end="1"/>
                                            </p:txEl>
                                          </p:spTgt>
                                        </p:tgtEl>
                                        <p:attrNameLst>
                                          <p:attrName>style.visibility</p:attrName>
                                        </p:attrNameLst>
                                      </p:cBhvr>
                                      <p:to>
                                        <p:strVal val="visible"/>
                                      </p:to>
                                    </p:set>
                                    <p:anim calcmode="lin" valueType="num">
                                      <p:cBhvr additive="base">
                                        <p:cTn id="7" dur="500" fill="hold"/>
                                        <p:tgtEl>
                                          <p:spTgt spid="1945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9458">
                                            <p:txEl>
                                              <p:pRg st="2" end="2"/>
                                            </p:txEl>
                                          </p:spTgt>
                                        </p:tgtEl>
                                        <p:attrNameLst>
                                          <p:attrName>style.visibility</p:attrName>
                                        </p:attrNameLst>
                                      </p:cBhvr>
                                      <p:to>
                                        <p:strVal val="visible"/>
                                      </p:to>
                                    </p:set>
                                    <p:anim calcmode="lin" valueType="num">
                                      <p:cBhvr additive="base">
                                        <p:cTn id="13" dur="500" fill="hold"/>
                                        <p:tgtEl>
                                          <p:spTgt spid="1945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9458">
                                            <p:txEl>
                                              <p:pRg st="3" end="3"/>
                                            </p:txEl>
                                          </p:spTgt>
                                        </p:tgtEl>
                                        <p:attrNameLst>
                                          <p:attrName>style.visibility</p:attrName>
                                        </p:attrNameLst>
                                      </p:cBhvr>
                                      <p:to>
                                        <p:strVal val="visible"/>
                                      </p:to>
                                    </p:set>
                                    <p:anim calcmode="lin" valueType="num">
                                      <p:cBhvr additive="base">
                                        <p:cTn id="19" dur="500" fill="hold"/>
                                        <p:tgtEl>
                                          <p:spTgt spid="1945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9458">
                                            <p:txEl>
                                              <p:pRg st="4" end="4"/>
                                            </p:txEl>
                                          </p:spTgt>
                                        </p:tgtEl>
                                        <p:attrNameLst>
                                          <p:attrName>style.visibility</p:attrName>
                                        </p:attrNameLst>
                                      </p:cBhvr>
                                      <p:to>
                                        <p:strVal val="visible"/>
                                      </p:to>
                                    </p:set>
                                    <p:anim calcmode="lin" valueType="num">
                                      <p:cBhvr additive="base">
                                        <p:cTn id="23" dur="500" fill="hold"/>
                                        <p:tgtEl>
                                          <p:spTgt spid="1945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9458">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9458">
                                            <p:txEl>
                                              <p:pRg st="5" end="5"/>
                                            </p:txEl>
                                          </p:spTgt>
                                        </p:tgtEl>
                                        <p:attrNameLst>
                                          <p:attrName>style.visibility</p:attrName>
                                        </p:attrNameLst>
                                      </p:cBhvr>
                                      <p:to>
                                        <p:strVal val="visible"/>
                                      </p:to>
                                    </p:set>
                                    <p:anim calcmode="lin" valueType="num">
                                      <p:cBhvr additive="base">
                                        <p:cTn id="27" dur="500" fill="hold"/>
                                        <p:tgtEl>
                                          <p:spTgt spid="19458">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945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9458">
                                            <p:txEl>
                                              <p:pRg st="6" end="6"/>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9458">
                                            <p:txEl>
                                              <p:pRg st="7" end="7"/>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19458">
                                            <p:txEl>
                                              <p:pRg st="8" end="8"/>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945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1026"/>
          <p:cNvSpPr>
            <a:spLocks noGrp="1" noChangeArrowheads="1"/>
          </p:cNvSpPr>
          <p:nvPr>
            <p:ph type="title"/>
          </p:nvPr>
        </p:nvSpPr>
        <p:spPr>
          <a:xfrm>
            <a:off x="685800" y="381000"/>
            <a:ext cx="7772400" cy="609600"/>
          </a:xfrm>
        </p:spPr>
        <p:txBody>
          <a:bodyPr>
            <a:noAutofit/>
          </a:bodyPr>
          <a:lstStyle/>
          <a:p>
            <a:pPr>
              <a:defRPr/>
            </a:pPr>
            <a:r>
              <a:rPr lang="en-GB" sz="3600" b="1" dirty="0">
                <a:solidFill>
                  <a:schemeClr val="accent6">
                    <a:lumMod val="50000"/>
                  </a:schemeClr>
                </a:solidFill>
                <a:latin typeface="Times New Roman" pitchFamily="18" charset="0"/>
                <a:ea typeface="Times New Roman"/>
                <a:cs typeface="Times New Roman" pitchFamily="18" charset="0"/>
              </a:rPr>
              <a:t>How do I ask the questions? Cont.</a:t>
            </a:r>
          </a:p>
        </p:txBody>
      </p:sp>
      <p:sp>
        <p:nvSpPr>
          <p:cNvPr id="19458" name="Rectangle 3"/>
          <p:cNvSpPr>
            <a:spLocks noGrp="1" noChangeArrowheads="1"/>
          </p:cNvSpPr>
          <p:nvPr>
            <p:ph idx="1"/>
          </p:nvPr>
        </p:nvSpPr>
        <p:spPr>
          <a:xfrm>
            <a:off x="211138" y="1075362"/>
            <a:ext cx="7848600" cy="5554038"/>
          </a:xfrm>
        </p:spPr>
        <p:txBody>
          <a:bodyPr>
            <a:noAutofit/>
          </a:bodyPr>
          <a:lstStyle/>
          <a:p>
            <a:pPr marL="514350" indent="-514350" algn="just" rtl="0">
              <a:buFont typeface="+mj-lt"/>
              <a:buAutoNum type="arabicPeriod"/>
              <a:defRPr/>
            </a:pPr>
            <a:r>
              <a:rPr lang="en-GB" sz="2400" dirty="0" smtClean="0">
                <a:latin typeface="Times New Roman" pitchFamily="18" charset="0"/>
                <a:cs typeface="Times New Roman" pitchFamily="18" charset="0"/>
              </a:rPr>
              <a:t>Use short and simple sentences.</a:t>
            </a:r>
          </a:p>
          <a:p>
            <a:pPr marL="514350" indent="-514350" algn="l" rtl="0">
              <a:buFont typeface="+mj-lt"/>
              <a:buAutoNum type="arabicPeriod"/>
              <a:defRPr/>
            </a:pPr>
            <a:r>
              <a:rPr lang="en-US" sz="2400" dirty="0" smtClean="0">
                <a:latin typeface="Times New Roman" pitchFamily="18" charset="0"/>
                <a:cs typeface="Times New Roman" pitchFamily="18" charset="0"/>
              </a:rPr>
              <a:t>Follow </a:t>
            </a:r>
            <a:r>
              <a:rPr lang="en-US" sz="2400" dirty="0">
                <a:latin typeface="Times New Roman" pitchFamily="18" charset="0"/>
                <a:cs typeface="Times New Roman" pitchFamily="18" charset="0"/>
              </a:rPr>
              <a:t>the “</a:t>
            </a:r>
            <a:r>
              <a:rPr lang="en-US" sz="2400" b="1" dirty="0">
                <a:solidFill>
                  <a:srgbClr val="7030A0"/>
                </a:solidFill>
                <a:latin typeface="Times New Roman" pitchFamily="18" charset="0"/>
                <a:cs typeface="Times New Roman" pitchFamily="18" charset="0"/>
              </a:rPr>
              <a:t>KISS</a:t>
            </a:r>
            <a:r>
              <a:rPr lang="en-US" sz="2400" dirty="0">
                <a:latin typeface="Times New Roman" pitchFamily="18" charset="0"/>
                <a:cs typeface="Times New Roman" pitchFamily="18" charset="0"/>
              </a:rPr>
              <a:t>” method meaning “</a:t>
            </a:r>
            <a:r>
              <a:rPr lang="en-US" sz="2400" b="1" dirty="0">
                <a:solidFill>
                  <a:srgbClr val="7030A0"/>
                </a:solidFill>
                <a:latin typeface="Times New Roman" pitchFamily="18" charset="0"/>
                <a:cs typeface="Times New Roman" pitchFamily="18" charset="0"/>
              </a:rPr>
              <a:t>Keep it short and simple</a:t>
            </a:r>
            <a:r>
              <a:rPr lang="en-US" sz="2400" dirty="0" smtClean="0">
                <a:latin typeface="Times New Roman" pitchFamily="18" charset="0"/>
                <a:cs typeface="Times New Roman" pitchFamily="18" charset="0"/>
              </a:rPr>
              <a:t>!”</a:t>
            </a:r>
          </a:p>
          <a:p>
            <a:pPr marL="514350" indent="-514350" algn="just" rtl="0">
              <a:buFont typeface="+mj-lt"/>
              <a:buAutoNum type="arabicPeriod"/>
              <a:defRPr/>
            </a:pPr>
            <a:r>
              <a:rPr lang="en-GB" sz="2400" dirty="0" smtClean="0">
                <a:latin typeface="Times New Roman" pitchFamily="18" charset="0"/>
                <a:cs typeface="Times New Roman" pitchFamily="18" charset="0"/>
              </a:rPr>
              <a:t>Ask for only one piece of information at a time.</a:t>
            </a:r>
          </a:p>
          <a:p>
            <a:pPr marL="0" lvl="1" indent="0" algn="l" rtl="0">
              <a:buFont typeface="Wingdings 2" panose="05020102010507070707" pitchFamily="18" charset="2"/>
              <a:buNone/>
              <a:defRPr/>
            </a:pPr>
            <a:r>
              <a:rPr lang="en-GB" sz="2400" b="1" dirty="0" smtClean="0">
                <a:latin typeface="Times New Roman" pitchFamily="18" charset="0"/>
                <a:cs typeface="Times New Roman" pitchFamily="18" charset="0"/>
              </a:rPr>
              <a:t>Example: </a:t>
            </a:r>
            <a:r>
              <a:rPr lang="en-GB" sz="2400" dirty="0" smtClean="0">
                <a:latin typeface="Times New Roman" pitchFamily="18" charset="0"/>
                <a:cs typeface="Times New Roman" pitchFamily="18" charset="0"/>
              </a:rPr>
              <a:t>Please rate the </a:t>
            </a:r>
            <a:r>
              <a:rPr lang="en-GB" sz="2400" dirty="0" smtClean="0">
                <a:solidFill>
                  <a:srgbClr val="7030A0"/>
                </a:solidFill>
                <a:latin typeface="Times New Roman" pitchFamily="18" charset="0"/>
                <a:cs typeface="Times New Roman" pitchFamily="18" charset="0"/>
              </a:rPr>
              <a:t>Global Environment Class </a:t>
            </a:r>
            <a:r>
              <a:rPr lang="en-GB" sz="2400" dirty="0" smtClean="0">
                <a:latin typeface="Times New Roman" pitchFamily="18" charset="0"/>
                <a:cs typeface="Times New Roman" pitchFamily="18" charset="0"/>
              </a:rPr>
              <a:t>in terms of its </a:t>
            </a:r>
            <a:r>
              <a:rPr lang="en-GB" sz="2400" b="1" dirty="0" smtClean="0">
                <a:solidFill>
                  <a:srgbClr val="FF0000"/>
                </a:solidFill>
                <a:latin typeface="Times New Roman" pitchFamily="18" charset="0"/>
                <a:cs typeface="Times New Roman" pitchFamily="18" charset="0"/>
              </a:rPr>
              <a:t>content</a:t>
            </a:r>
            <a:r>
              <a:rPr lang="en-GB" sz="2400" dirty="0" smtClean="0">
                <a:latin typeface="Times New Roman" pitchFamily="18" charset="0"/>
                <a:cs typeface="Times New Roman" pitchFamily="18" charset="0"/>
              </a:rPr>
              <a:t> and </a:t>
            </a:r>
            <a:r>
              <a:rPr lang="en-GB" sz="2400" b="1" dirty="0" smtClean="0">
                <a:solidFill>
                  <a:srgbClr val="FF0000"/>
                </a:solidFill>
                <a:latin typeface="Times New Roman" pitchFamily="18" charset="0"/>
                <a:cs typeface="Times New Roman" pitchFamily="18" charset="0"/>
              </a:rPr>
              <a:t>presentation</a:t>
            </a:r>
          </a:p>
          <a:p>
            <a:pPr lvl="1" algn="l" rtl="0">
              <a:defRPr/>
            </a:pPr>
            <a:r>
              <a:rPr lang="en-GB" sz="2400" b="1" i="1" u="sng" dirty="0" smtClean="0">
                <a:latin typeface="Times New Roman" pitchFamily="18" charset="0"/>
                <a:cs typeface="Times New Roman" pitchFamily="18" charset="0"/>
              </a:rPr>
              <a:t>Should be divided into two parts: </a:t>
            </a:r>
          </a:p>
          <a:p>
            <a:pPr lvl="1" algn="l" rtl="0">
              <a:defRPr/>
            </a:pPr>
            <a:r>
              <a:rPr lang="en-GB" sz="2400" b="1" dirty="0" smtClean="0">
                <a:latin typeface="Times New Roman" pitchFamily="18" charset="0"/>
                <a:cs typeface="Times New Roman" pitchFamily="18" charset="0"/>
              </a:rPr>
              <a:t>question one: </a:t>
            </a:r>
            <a:r>
              <a:rPr lang="en-GB" sz="2400" dirty="0" smtClean="0">
                <a:latin typeface="Times New Roman" pitchFamily="18" charset="0"/>
                <a:cs typeface="Times New Roman" pitchFamily="18" charset="0"/>
              </a:rPr>
              <a:t>“Please rate the class in terms of its </a:t>
            </a:r>
            <a:r>
              <a:rPr lang="en-GB" sz="2400" b="1" dirty="0" smtClean="0">
                <a:solidFill>
                  <a:srgbClr val="FF0000"/>
                </a:solidFill>
                <a:latin typeface="Times New Roman" pitchFamily="18" charset="0"/>
                <a:cs typeface="Times New Roman" pitchFamily="18" charset="0"/>
              </a:rPr>
              <a:t>content</a:t>
            </a:r>
            <a:r>
              <a:rPr lang="en-GB" sz="2400" dirty="0" smtClean="0">
                <a:latin typeface="Times New Roman" pitchFamily="18" charset="0"/>
                <a:cs typeface="Times New Roman" pitchFamily="18" charset="0"/>
              </a:rPr>
              <a:t>” </a:t>
            </a:r>
          </a:p>
          <a:p>
            <a:pPr lvl="1" algn="just" rtl="0">
              <a:defRPr/>
            </a:pPr>
            <a:r>
              <a:rPr lang="en-GB" sz="2400" b="1" dirty="0" smtClean="0">
                <a:latin typeface="Times New Roman" pitchFamily="18" charset="0"/>
                <a:cs typeface="Times New Roman" pitchFamily="18" charset="0"/>
              </a:rPr>
              <a:t>question two: </a:t>
            </a:r>
            <a:r>
              <a:rPr lang="en-GB" sz="2400" dirty="0" smtClean="0">
                <a:latin typeface="Times New Roman" pitchFamily="18" charset="0"/>
                <a:cs typeface="Times New Roman" pitchFamily="18" charset="0"/>
              </a:rPr>
              <a:t>“Please rate the class in terms of its </a:t>
            </a:r>
            <a:r>
              <a:rPr lang="en-GB" sz="2400" b="1" dirty="0" smtClean="0">
                <a:solidFill>
                  <a:srgbClr val="FF0000"/>
                </a:solidFill>
                <a:latin typeface="Times New Roman" pitchFamily="18" charset="0"/>
                <a:cs typeface="Times New Roman" pitchFamily="18" charset="0"/>
              </a:rPr>
              <a:t>presentation</a:t>
            </a:r>
            <a:r>
              <a:rPr lang="en-GB" sz="2400" dirty="0" smtClean="0">
                <a:latin typeface="Times New Roman" pitchFamily="18" charset="0"/>
                <a:cs typeface="Times New Roman" pitchFamily="18" charset="0"/>
              </a:rPr>
              <a:t>.</a:t>
            </a:r>
          </a:p>
          <a:p>
            <a:pPr lvl="1" algn="just" rtl="0">
              <a:defRPr/>
            </a:pPr>
            <a:endParaRPr lang="en-GB" sz="2400" dirty="0" smtClean="0">
              <a:latin typeface="Times New Roman" pitchFamily="18" charset="0"/>
              <a:cs typeface="Times New Roman" pitchFamily="18" charset="0"/>
            </a:endParaRPr>
          </a:p>
        </p:txBody>
      </p:sp>
      <p:sp>
        <p:nvSpPr>
          <p:cNvPr id="43013" name="Slide Number Placeholder 3"/>
          <p:cNvSpPr>
            <a:spLocks noGrp="1"/>
          </p:cNvSpPr>
          <p:nvPr>
            <p:ph type="sldNum" sz="quarter" idx="12"/>
          </p:nvPr>
        </p:nvSpPr>
        <p:spPr bwMode="auto">
          <a:xfrm>
            <a:off x="8059738" y="5805488"/>
            <a:ext cx="796925" cy="4905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fld id="{425E60D0-855F-4343-891E-6650A5D60A71}" type="slidenum">
              <a:rPr lang="hi-IN" altLang="en-US" smtClean="0">
                <a:solidFill>
                  <a:schemeClr val="accent1"/>
                </a:solidFill>
                <a:ea typeface="Mangal"/>
              </a:rPr>
              <a:pPr rtl="0">
                <a:spcBef>
                  <a:spcPct val="0"/>
                </a:spcBef>
                <a:spcAft>
                  <a:spcPct val="0"/>
                </a:spcAft>
                <a:buClrTx/>
                <a:buFontTx/>
                <a:buNone/>
              </a:pPr>
              <a:t>22</a:t>
            </a:fld>
            <a:endParaRPr lang="hi-IN" altLang="en-US" smtClean="0">
              <a:solidFill>
                <a:schemeClr val="accent1"/>
              </a:solidFill>
              <a:ea typeface="Mangal"/>
            </a:endParaRPr>
          </a:p>
        </p:txBody>
      </p:sp>
      <p:sp>
        <p:nvSpPr>
          <p:cNvPr id="43012" name="Footer Placeholder 1"/>
          <p:cNvSpPr txBox="1">
            <a:spLocks/>
          </p:cNvSpPr>
          <p:nvPr/>
        </p:nvSpPr>
        <p:spPr bwMode="auto">
          <a:xfrm>
            <a:off x="3124200" y="64928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algn="ctr" defTabSz="914400" rtl="0" eaLnBrk="1" hangingPunct="1">
              <a:spcBef>
                <a:spcPct val="0"/>
              </a:spcBef>
              <a:spcAft>
                <a:spcPct val="0"/>
              </a:spcAft>
              <a:buClrTx/>
              <a:buFontTx/>
              <a:buNone/>
            </a:pPr>
            <a:r>
              <a:rPr lang="en-US" altLang="en-US" b="1" i="1">
                <a:solidFill>
                  <a:srgbClr val="7030A0"/>
                </a:solidFill>
              </a:rPr>
              <a:t>Hazhar Blbas</a:t>
            </a:r>
          </a:p>
        </p:txBody>
      </p:sp>
    </p:spTree>
    <p:extLst>
      <p:ext uri="{BB962C8B-B14F-4D97-AF65-F5344CB8AC3E}">
        <p14:creationId xmlns:p14="http://schemas.microsoft.com/office/powerpoint/2010/main" val="16098247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 calcmode="lin" valueType="num">
                                      <p:cBhvr additive="base">
                                        <p:cTn id="7" dur="500" fill="hold"/>
                                        <p:tgtEl>
                                          <p:spTgt spid="1945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9458">
                                            <p:txEl>
                                              <p:pRg st="1" end="1"/>
                                            </p:txEl>
                                          </p:spTgt>
                                        </p:tgtEl>
                                        <p:attrNameLst>
                                          <p:attrName>style.visibility</p:attrName>
                                        </p:attrNameLst>
                                      </p:cBhvr>
                                      <p:to>
                                        <p:strVal val="visible"/>
                                      </p:to>
                                    </p:set>
                                    <p:anim calcmode="lin" valueType="num">
                                      <p:cBhvr additive="base">
                                        <p:cTn id="13" dur="500" fill="hold"/>
                                        <p:tgtEl>
                                          <p:spTgt spid="1945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9458">
                                            <p:txEl>
                                              <p:pRg st="2" end="2"/>
                                            </p:txEl>
                                          </p:spTgt>
                                        </p:tgtEl>
                                        <p:attrNameLst>
                                          <p:attrName>style.visibility</p:attrName>
                                        </p:attrNameLst>
                                      </p:cBhvr>
                                      <p:to>
                                        <p:strVal val="visible"/>
                                      </p:to>
                                    </p:set>
                                    <p:anim calcmode="lin" valueType="num">
                                      <p:cBhvr additive="base">
                                        <p:cTn id="19" dur="500" fill="hold"/>
                                        <p:tgtEl>
                                          <p:spTgt spid="1945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8">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9458">
                                            <p:txEl>
                                              <p:pRg st="3" end="3"/>
                                            </p:txEl>
                                          </p:spTgt>
                                        </p:tgtEl>
                                        <p:attrNameLst>
                                          <p:attrName>style.visibility</p:attrName>
                                        </p:attrNameLst>
                                      </p:cBhvr>
                                      <p:to>
                                        <p:strVal val="visible"/>
                                      </p:to>
                                    </p:set>
                                    <p:anim calcmode="lin" valueType="num">
                                      <p:cBhvr additive="base">
                                        <p:cTn id="23" dur="500" fill="hold"/>
                                        <p:tgtEl>
                                          <p:spTgt spid="19458">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94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9458">
                                            <p:txEl>
                                              <p:pRg st="4" end="4"/>
                                            </p:txEl>
                                          </p:spTgt>
                                        </p:tgtEl>
                                        <p:attrNameLst>
                                          <p:attrName>style.visibility</p:attrName>
                                        </p:attrNameLst>
                                      </p:cBhvr>
                                      <p:to>
                                        <p:strVal val="visible"/>
                                      </p:to>
                                    </p:set>
                                    <p:anim calcmode="lin" valueType="num">
                                      <p:cBhvr additive="base">
                                        <p:cTn id="29" dur="500" fill="hold"/>
                                        <p:tgtEl>
                                          <p:spTgt spid="19458">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945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9458">
                                            <p:txEl>
                                              <p:pRg st="5" end="5"/>
                                            </p:txEl>
                                          </p:spTgt>
                                        </p:tgtEl>
                                        <p:attrNameLst>
                                          <p:attrName>style.visibility</p:attrName>
                                        </p:attrNameLst>
                                      </p:cBhvr>
                                      <p:to>
                                        <p:strVal val="visible"/>
                                      </p:to>
                                    </p:set>
                                    <p:anim calcmode="lin" valueType="num">
                                      <p:cBhvr additive="base">
                                        <p:cTn id="35" dur="500" fill="hold"/>
                                        <p:tgtEl>
                                          <p:spTgt spid="19458">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945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19458">
                                            <p:txEl>
                                              <p:pRg st="6" end="6"/>
                                            </p:txEl>
                                          </p:spTgt>
                                        </p:tgtEl>
                                        <p:attrNameLst>
                                          <p:attrName>style.visibility</p:attrName>
                                        </p:attrNameLst>
                                      </p:cBhvr>
                                      <p:to>
                                        <p:strVal val="visible"/>
                                      </p:to>
                                    </p:set>
                                    <p:anim calcmode="lin" valueType="num">
                                      <p:cBhvr additive="base">
                                        <p:cTn id="41" dur="500" fill="hold"/>
                                        <p:tgtEl>
                                          <p:spTgt spid="19458">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945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228600" y="838200"/>
            <a:ext cx="7391400" cy="3657600"/>
          </a:xfrm>
        </p:spPr>
        <p:txBody>
          <a:bodyPr/>
          <a:lstStyle/>
          <a:p>
            <a:pPr marL="176213" lvl="2" indent="-176213" algn="l" defTabSz="339725" rtl="0">
              <a:buFont typeface="+mj-lt"/>
              <a:buAutoNum type="arabicPeriod" startAt="4"/>
              <a:defRPr/>
            </a:pPr>
            <a:r>
              <a:rPr lang="en-US" sz="2800" dirty="0" smtClean="0">
                <a:latin typeface="Times New Roman" panose="02020603050405020304" pitchFamily="18" charset="0"/>
                <a:cs typeface="Times New Roman" panose="02020603050405020304" pitchFamily="18" charset="0"/>
              </a:rPr>
              <a:t> Refrain </a:t>
            </a:r>
            <a:r>
              <a:rPr lang="en-US" sz="2800" dirty="0">
                <a:latin typeface="Times New Roman" panose="02020603050405020304" pitchFamily="18" charset="0"/>
                <a:cs typeface="Times New Roman" panose="02020603050405020304" pitchFamily="18" charset="0"/>
              </a:rPr>
              <a:t>from </a:t>
            </a:r>
            <a:r>
              <a:rPr lang="en-US" sz="2800" b="1" dirty="0">
                <a:latin typeface="Times New Roman" panose="02020603050405020304" pitchFamily="18" charset="0"/>
                <a:cs typeface="Times New Roman" panose="02020603050405020304" pitchFamily="18" charset="0"/>
              </a:rPr>
              <a:t>negatively</a:t>
            </a:r>
            <a:r>
              <a:rPr lang="en-US" sz="2800" dirty="0">
                <a:latin typeface="Times New Roman" panose="02020603050405020304" pitchFamily="18" charset="0"/>
                <a:cs typeface="Times New Roman" panose="02020603050405020304" pitchFamily="18" charset="0"/>
              </a:rPr>
              <a:t> worded </a:t>
            </a:r>
            <a:r>
              <a:rPr lang="en-US" sz="2800" dirty="0" smtClean="0">
                <a:latin typeface="Times New Roman" panose="02020603050405020304" pitchFamily="18" charset="0"/>
                <a:cs typeface="Times New Roman" panose="02020603050405020304" pitchFamily="18" charset="0"/>
              </a:rPr>
              <a:t>questions (</a:t>
            </a:r>
            <a:r>
              <a:rPr lang="en-GB" sz="2800" dirty="0" smtClean="0">
                <a:latin typeface="Times New Roman" pitchFamily="18" charset="0"/>
                <a:cs typeface="Times New Roman" pitchFamily="18" charset="0"/>
              </a:rPr>
              <a:t>Avoid </a:t>
            </a:r>
            <a:r>
              <a:rPr lang="en-GB" sz="2800" dirty="0">
                <a:latin typeface="Times New Roman" pitchFamily="18" charset="0"/>
                <a:cs typeface="Times New Roman" pitchFamily="18" charset="0"/>
              </a:rPr>
              <a:t>negatives if </a:t>
            </a:r>
            <a:r>
              <a:rPr lang="en-GB" sz="2800" dirty="0" smtClean="0">
                <a:latin typeface="Times New Roman" pitchFamily="18" charset="0"/>
                <a:cs typeface="Times New Roman" pitchFamily="18" charset="0"/>
              </a:rPr>
              <a:t>possible).</a:t>
            </a:r>
            <a:endParaRPr lang="en-GB" sz="2800" dirty="0">
              <a:latin typeface="Times New Roman" pitchFamily="18" charset="0"/>
              <a:cs typeface="Times New Roman" pitchFamily="18" charset="0"/>
            </a:endParaRPr>
          </a:p>
          <a:p>
            <a:pPr marL="796925" indent="-280988" algn="l" rtl="0">
              <a:defRPr/>
            </a:pPr>
            <a:r>
              <a:rPr lang="en-US" sz="2200" b="1" dirty="0">
                <a:solidFill>
                  <a:schemeClr val="tx1"/>
                </a:solidFill>
                <a:latin typeface="Times New Roman" panose="02020603050405020304" pitchFamily="18" charset="0"/>
                <a:cs typeface="Times New Roman" panose="02020603050405020304" pitchFamily="18" charset="0"/>
              </a:rPr>
              <a:t>Question: </a:t>
            </a:r>
            <a:r>
              <a:rPr lang="en-US" sz="2200" dirty="0">
                <a:solidFill>
                  <a:schemeClr val="tx1"/>
                </a:solidFill>
                <a:latin typeface="Times New Roman" panose="02020603050405020304" pitchFamily="18" charset="0"/>
                <a:cs typeface="Times New Roman" panose="02020603050405020304" pitchFamily="18" charset="0"/>
              </a:rPr>
              <a:t>What is your view on the concept that students should </a:t>
            </a:r>
            <a:r>
              <a:rPr lang="en-US" sz="2200" b="1" dirty="0">
                <a:solidFill>
                  <a:schemeClr val="tx1"/>
                </a:solidFill>
                <a:latin typeface="Times New Roman" panose="02020603050405020304" pitchFamily="18" charset="0"/>
                <a:cs typeface="Times New Roman" panose="02020603050405020304" pitchFamily="18" charset="0"/>
              </a:rPr>
              <a:t>not</a:t>
            </a:r>
            <a:r>
              <a:rPr lang="en-US" sz="2200" dirty="0">
                <a:solidFill>
                  <a:schemeClr val="tx1"/>
                </a:solidFill>
                <a:latin typeface="Times New Roman" panose="02020603050405020304" pitchFamily="18" charset="0"/>
                <a:cs typeface="Times New Roman" panose="02020603050405020304" pitchFamily="18" charset="0"/>
              </a:rPr>
              <a:t> be </a:t>
            </a:r>
            <a:r>
              <a:rPr lang="en-US" sz="2200" b="1" dirty="0">
                <a:solidFill>
                  <a:schemeClr val="tx1"/>
                </a:solidFill>
                <a:latin typeface="Times New Roman" panose="02020603050405020304" pitchFamily="18" charset="0"/>
                <a:cs typeface="Times New Roman" panose="02020603050405020304" pitchFamily="18" charset="0"/>
              </a:rPr>
              <a:t>unhelpful</a:t>
            </a:r>
            <a:r>
              <a:rPr lang="en-US" sz="2200" dirty="0">
                <a:solidFill>
                  <a:schemeClr val="tx1"/>
                </a:solidFill>
                <a:latin typeface="Times New Roman" panose="02020603050405020304" pitchFamily="18" charset="0"/>
                <a:cs typeface="Times New Roman" panose="02020603050405020304" pitchFamily="18" charset="0"/>
              </a:rPr>
              <a:t> with recruiting new graduate students to the statistics department.</a:t>
            </a:r>
          </a:p>
          <a:p>
            <a:pPr algn="l" rtl="0">
              <a:defRPr/>
            </a:pPr>
            <a:endParaRPr lang="en-US" sz="1400" dirty="0">
              <a:solidFill>
                <a:schemeClr val="tx1"/>
              </a:solidFill>
              <a:latin typeface="Times New Roman" panose="02020603050405020304" pitchFamily="18" charset="0"/>
              <a:cs typeface="Times New Roman" panose="02020603050405020304" pitchFamily="18" charset="0"/>
            </a:endParaRPr>
          </a:p>
          <a:p>
            <a:pPr marL="855663" indent="-339725" algn="l" rtl="0">
              <a:defRPr/>
            </a:pPr>
            <a:r>
              <a:rPr lang="en-US" sz="2200" b="1" dirty="0">
                <a:solidFill>
                  <a:schemeClr val="tx1"/>
                </a:solidFill>
                <a:latin typeface="Times New Roman" panose="02020603050405020304" pitchFamily="18" charset="0"/>
                <a:cs typeface="Times New Roman" panose="02020603050405020304" pitchFamily="18" charset="0"/>
              </a:rPr>
              <a:t>Revision</a:t>
            </a:r>
            <a:r>
              <a:rPr lang="en-US" sz="2200" dirty="0">
                <a:solidFill>
                  <a:schemeClr val="tx1"/>
                </a:solidFill>
                <a:latin typeface="Times New Roman" panose="02020603050405020304" pitchFamily="18" charset="0"/>
                <a:cs typeface="Times New Roman" panose="02020603050405020304" pitchFamily="18" charset="0"/>
              </a:rPr>
              <a:t>: What is your view on the concept that students should be </a:t>
            </a:r>
            <a:r>
              <a:rPr lang="en-US" sz="2200" b="1" dirty="0">
                <a:solidFill>
                  <a:schemeClr val="tx1"/>
                </a:solidFill>
                <a:latin typeface="Times New Roman" panose="02020603050405020304" pitchFamily="18" charset="0"/>
                <a:cs typeface="Times New Roman" panose="02020603050405020304" pitchFamily="18" charset="0"/>
              </a:rPr>
              <a:t>helpful</a:t>
            </a:r>
            <a:r>
              <a:rPr lang="en-US" sz="2200" dirty="0">
                <a:solidFill>
                  <a:schemeClr val="tx1"/>
                </a:solidFill>
                <a:latin typeface="Times New Roman" panose="02020603050405020304" pitchFamily="18" charset="0"/>
                <a:cs typeface="Times New Roman" panose="02020603050405020304" pitchFamily="18" charset="0"/>
              </a:rPr>
              <a:t> with recruiting new graduate students to the statistics department.</a:t>
            </a:r>
          </a:p>
          <a:p>
            <a:pPr marL="131762" lvl="2" indent="0" algn="l" defTabSz="339725" rtl="0">
              <a:buFont typeface="Wingdings 2" panose="05020102010507070707" pitchFamily="18" charset="2"/>
              <a:buNone/>
              <a:defRPr/>
            </a:pPr>
            <a:endParaRPr lang="en-US" sz="2000" dirty="0">
              <a:latin typeface="Times New Roman" panose="02020603050405020304" pitchFamily="18" charset="0"/>
              <a:cs typeface="Times New Roman" panose="02020603050405020304" pitchFamily="18" charset="0"/>
            </a:endParaRPr>
          </a:p>
          <a:p>
            <a:pPr marL="0" indent="0" algn="l" rtl="0">
              <a:buFont typeface="Wingdings 2" panose="05020102010507070707" pitchFamily="18" charset="2"/>
              <a:buNone/>
              <a:defRPr/>
            </a:pPr>
            <a:endParaRPr lang="hi-IN" dirty="0">
              <a:solidFill>
                <a:schemeClr val="tx1"/>
              </a:solidFill>
              <a:latin typeface="Times New Roman" panose="02020603050405020304" pitchFamily="18" charset="0"/>
            </a:endParaRPr>
          </a:p>
        </p:txBody>
      </p:sp>
      <p:sp>
        <p:nvSpPr>
          <p:cNvPr id="44035"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r>
              <a:rPr lang="en-US" altLang="en-US" smtClean="0">
                <a:solidFill>
                  <a:schemeClr val="accent1"/>
                </a:solidFill>
                <a:ea typeface="Mangal"/>
                <a:cs typeface="Mangal"/>
              </a:rPr>
              <a:t>26</a:t>
            </a:r>
            <a:endParaRPr lang="hi-IN" altLang="en-US" smtClean="0">
              <a:solidFill>
                <a:schemeClr val="accent1"/>
              </a:solidFill>
              <a:ea typeface="Mangal"/>
            </a:endParaRPr>
          </a:p>
        </p:txBody>
      </p:sp>
      <p:sp>
        <p:nvSpPr>
          <p:cNvPr id="4"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8893446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134938" y="99571"/>
            <a:ext cx="7585075" cy="6248400"/>
          </a:xfrm>
          <a:prstGeom prst="rect">
            <a:avLst/>
          </a:prstGeom>
          <a:noFill/>
          <a:ln w="9525">
            <a:noFill/>
            <a:miter lim="800000"/>
            <a:headEnd/>
            <a:tailEnd/>
          </a:ln>
          <a:effectLst>
            <a:outerShdw blurRad="50800" dir="14400000">
              <a:srgbClr val="000000">
                <a:alpha val="40000"/>
              </a:srgbClr>
            </a:outerShdw>
          </a:effectLst>
        </p:spPr>
        <p:txBody>
          <a:bodyPr anchor="ctr">
            <a:normAutofit fontScale="85000" lnSpcReduction="10000"/>
          </a:bodyPr>
          <a:lstStyle>
            <a:lvl1pPr marL="342900" indent="-342900" algn="r" defTabSz="457200" rtl="1" eaLnBrk="0" fontAlgn="base" hangingPunct="0">
              <a:spcBef>
                <a:spcPct val="20000"/>
              </a:spcBef>
              <a:spcAft>
                <a:spcPts val="600"/>
              </a:spcAft>
              <a:buClr>
                <a:schemeClr val="accent1"/>
              </a:buClr>
              <a:buFont typeface="Wingdings 2" panose="05020102010507070707" pitchFamily="18" charset="2"/>
              <a:buChar char=""/>
              <a:defRPr sz="2400" kern="1200">
                <a:solidFill>
                  <a:srgbClr val="000099"/>
                </a:solidFill>
                <a:latin typeface="+mn-lt"/>
                <a:ea typeface="+mn-ea"/>
                <a:cs typeface="+mn-cs"/>
              </a:defRPr>
            </a:lvl1pPr>
            <a:lvl2pPr marL="742950" indent="-285750" algn="r" defTabSz="457200" rtl="1" eaLnBrk="0" fontAlgn="base" hangingPunct="0">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r" defTabSz="457200" rtl="1"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algn="l" rtl="0">
              <a:defRPr/>
            </a:pPr>
            <a:endParaRPr lang="en-GB" sz="1500" b="1" dirty="0" smtClean="0">
              <a:solidFill>
                <a:schemeClr val="tx1"/>
              </a:solidFill>
              <a:latin typeface="Times New Roman" pitchFamily="18" charset="0"/>
              <a:cs typeface="Times New Roman" pitchFamily="18" charset="0"/>
            </a:endParaRPr>
          </a:p>
          <a:p>
            <a:pPr marL="971550" lvl="1" indent="-514350" algn="l" rtl="0">
              <a:buFont typeface="+mj-lt"/>
              <a:buAutoNum type="arabicPeriod" startAt="5"/>
              <a:defRPr/>
            </a:pPr>
            <a:r>
              <a:rPr lang="en-GB" sz="2600" dirty="0" smtClean="0">
                <a:latin typeface="Times New Roman" pitchFamily="18" charset="0"/>
                <a:cs typeface="Times New Roman" pitchFamily="18" charset="0"/>
              </a:rPr>
              <a:t>Start with questions relevant to the </a:t>
            </a:r>
            <a:r>
              <a:rPr lang="en-GB" sz="2600" b="1" dirty="0" smtClean="0">
                <a:latin typeface="Times New Roman" pitchFamily="18" charset="0"/>
                <a:cs typeface="Times New Roman" pitchFamily="18" charset="0"/>
              </a:rPr>
              <a:t>main</a:t>
            </a:r>
            <a:r>
              <a:rPr lang="en-GB" sz="2600" dirty="0" smtClean="0">
                <a:latin typeface="Times New Roman" pitchFamily="18" charset="0"/>
                <a:cs typeface="Times New Roman" pitchFamily="18" charset="0"/>
              </a:rPr>
              <a:t> subject</a:t>
            </a:r>
            <a:endParaRPr lang="en-US" sz="2600" dirty="0" smtClean="0">
              <a:latin typeface="Times New Roman" pitchFamily="18" charset="0"/>
              <a:cs typeface="Times New Roman" pitchFamily="18" charset="0"/>
            </a:endParaRPr>
          </a:p>
          <a:p>
            <a:pPr marL="971550" lvl="1" indent="-514350" algn="l" rtl="0">
              <a:buFont typeface="+mj-lt"/>
              <a:buAutoNum type="arabicPeriod" startAt="5"/>
              <a:defRPr/>
            </a:pPr>
            <a:r>
              <a:rPr lang="en-US" sz="2600" dirty="0" smtClean="0">
                <a:latin typeface="Times New Roman" pitchFamily="18" charset="0"/>
                <a:cs typeface="Times New Roman" pitchFamily="18" charset="0"/>
              </a:rPr>
              <a:t>Questions should be in logical orders, moving from easy to more difficult questions.</a:t>
            </a:r>
            <a:r>
              <a:rPr lang="en-GB" sz="2600" dirty="0" smtClean="0">
                <a:latin typeface="Times New Roman" pitchFamily="18" charset="0"/>
                <a:cs typeface="Times New Roman" pitchFamily="18" charset="0"/>
              </a:rPr>
              <a:t>.</a:t>
            </a:r>
          </a:p>
          <a:p>
            <a:pPr marL="971550" lvl="1" indent="-514350" algn="l" rtl="0">
              <a:buFont typeface="+mj-lt"/>
              <a:buAutoNum type="arabicPeriod" startAt="5"/>
              <a:defRPr/>
            </a:pPr>
            <a:r>
              <a:rPr lang="en-GB" sz="2600" dirty="0" smtClean="0">
                <a:latin typeface="Times New Roman" pitchFamily="18" charset="0"/>
                <a:cs typeface="Times New Roman" pitchFamily="18" charset="0"/>
              </a:rPr>
              <a:t>Start with closed format questions.</a:t>
            </a:r>
          </a:p>
          <a:p>
            <a:pPr marL="971550" lvl="1" indent="-514350" algn="l" rtl="0">
              <a:buFont typeface="+mj-lt"/>
              <a:buAutoNum type="arabicPeriod" startAt="5"/>
              <a:defRPr/>
            </a:pPr>
            <a:r>
              <a:rPr lang="en-US" sz="2600" dirty="0" smtClean="0">
                <a:latin typeface="Times New Roman" pitchFamily="18" charset="0"/>
                <a:cs typeface="Times New Roman" pitchFamily="18" charset="0"/>
              </a:rPr>
              <a:t>Personal questions should be avoided. </a:t>
            </a:r>
          </a:p>
          <a:p>
            <a:pPr marL="971550" lvl="1" indent="-514350" algn="l" rtl="0">
              <a:buFont typeface="+mj-lt"/>
              <a:buAutoNum type="arabicPeriod" startAt="5"/>
              <a:defRPr/>
            </a:pPr>
            <a:r>
              <a:rPr lang="en-US" sz="2600" dirty="0" smtClean="0">
                <a:latin typeface="Times New Roman" pitchFamily="18" charset="0"/>
                <a:cs typeface="Times New Roman" pitchFamily="18" charset="0"/>
              </a:rPr>
              <a:t>The wording of the questions should be proper without hurting the feelings. </a:t>
            </a:r>
          </a:p>
          <a:p>
            <a:pPr marL="971550" lvl="1" indent="-514350" algn="l" rtl="0">
              <a:buFont typeface="+mj-lt"/>
              <a:buAutoNum type="arabicPeriod" startAt="5"/>
              <a:defRPr/>
            </a:pPr>
            <a:r>
              <a:rPr lang="en-US" sz="2600" dirty="0" smtClean="0">
                <a:latin typeface="Times New Roman" pitchFamily="18" charset="0"/>
                <a:cs typeface="Times New Roman" pitchFamily="18" charset="0"/>
              </a:rPr>
              <a:t>Questions should be carefully framed so as to cover the entire scope of the survey</a:t>
            </a:r>
          </a:p>
          <a:p>
            <a:pPr marL="971550" lvl="1" indent="-514350" algn="l" rtl="0">
              <a:buFont typeface="+mj-lt"/>
              <a:buAutoNum type="arabicPeriod" startAt="5"/>
              <a:defRPr/>
            </a:pPr>
            <a:r>
              <a:rPr lang="en-US" sz="2600" dirty="0" smtClean="0">
                <a:latin typeface="Times New Roman" pitchFamily="18" charset="0"/>
                <a:cs typeface="Times New Roman" pitchFamily="18" charset="0"/>
              </a:rPr>
              <a:t>As far as possible secret information should not be sought</a:t>
            </a:r>
            <a:endParaRPr lang="en-GB" sz="2600" dirty="0" smtClean="0">
              <a:latin typeface="Times New Roman" pitchFamily="18" charset="0"/>
              <a:cs typeface="Times New Roman" pitchFamily="18" charset="0"/>
            </a:endParaRPr>
          </a:p>
          <a:p>
            <a:pPr marL="971550" lvl="1" indent="-514350" algn="l" rtl="0">
              <a:buFont typeface="+mj-lt"/>
              <a:buAutoNum type="arabicPeriod" startAt="5"/>
              <a:defRPr/>
            </a:pPr>
            <a:r>
              <a:rPr lang="en-US" sz="2600" dirty="0" smtClean="0">
                <a:latin typeface="Times New Roman" pitchFamily="18" charset="0"/>
                <a:cs typeface="Times New Roman" pitchFamily="18" charset="0"/>
              </a:rPr>
              <a:t>Questions fetching YES or NO answers are preferable</a:t>
            </a:r>
            <a:r>
              <a:rPr lang="en-GB" sz="2600" dirty="0" smtClean="0">
                <a:latin typeface="Times New Roman" pitchFamily="18" charset="0"/>
                <a:cs typeface="Times New Roman" pitchFamily="18" charset="0"/>
              </a:rPr>
              <a:t>.</a:t>
            </a:r>
          </a:p>
          <a:p>
            <a:pPr algn="l" rtl="0">
              <a:defRPr/>
            </a:pPr>
            <a:endParaRPr lang="en-GB" sz="800" dirty="0" smtClean="0">
              <a:solidFill>
                <a:schemeClr val="tx1"/>
              </a:solidFill>
              <a:latin typeface="Times New Roman" pitchFamily="18" charset="0"/>
              <a:cs typeface="Times New Roman" pitchFamily="18" charset="0"/>
            </a:endParaRPr>
          </a:p>
          <a:p>
            <a:pPr algn="l" rtl="0">
              <a:defRPr/>
            </a:pPr>
            <a:endParaRPr lang="en-GB" sz="800" dirty="0" smtClean="0">
              <a:solidFill>
                <a:schemeClr val="tx1"/>
              </a:solidFill>
              <a:latin typeface="Times New Roman" pitchFamily="18" charset="0"/>
              <a:cs typeface="Times New Roman" pitchFamily="18" charset="0"/>
            </a:endParaRPr>
          </a:p>
          <a:p>
            <a:pPr marL="914400" indent="-457200" algn="l" rtl="0">
              <a:buFont typeface="+mj-lt"/>
              <a:buAutoNum type="arabicPeriod" startAt="13"/>
              <a:defRPr/>
            </a:pPr>
            <a:r>
              <a:rPr lang="en-GB" dirty="0" smtClean="0">
                <a:solidFill>
                  <a:schemeClr val="tx1"/>
                </a:solidFill>
                <a:latin typeface="Times New Roman" pitchFamily="18" charset="0"/>
                <a:cs typeface="Times New Roman" pitchFamily="18" charset="0"/>
              </a:rPr>
              <a:t>Questionnaires must first be </a:t>
            </a:r>
            <a:r>
              <a:rPr lang="en-GB" b="1" dirty="0" smtClean="0">
                <a:solidFill>
                  <a:schemeClr val="tx1"/>
                </a:solidFill>
                <a:latin typeface="Times New Roman" pitchFamily="18" charset="0"/>
                <a:cs typeface="Times New Roman" pitchFamily="18" charset="0"/>
              </a:rPr>
              <a:t>piloted</a:t>
            </a:r>
            <a:r>
              <a:rPr lang="en-GB" dirty="0" smtClean="0">
                <a:solidFill>
                  <a:schemeClr val="tx1"/>
                </a:solidFill>
                <a:latin typeface="Times New Roman" pitchFamily="18" charset="0"/>
                <a:cs typeface="Times New Roman" pitchFamily="18" charset="0"/>
              </a:rPr>
              <a:t> and </a:t>
            </a:r>
            <a:r>
              <a:rPr lang="en-GB" b="1" dirty="0" smtClean="0">
                <a:solidFill>
                  <a:schemeClr val="tx1"/>
                </a:solidFill>
                <a:latin typeface="Times New Roman" pitchFamily="18" charset="0"/>
                <a:cs typeface="Times New Roman" pitchFamily="18" charset="0"/>
              </a:rPr>
              <a:t>evaluated</a:t>
            </a:r>
            <a:r>
              <a:rPr lang="en-GB" dirty="0" smtClean="0">
                <a:solidFill>
                  <a:schemeClr val="tx1"/>
                </a:solidFill>
                <a:latin typeface="Times New Roman" pitchFamily="18" charset="0"/>
                <a:cs typeface="Times New Roman" pitchFamily="18" charset="0"/>
              </a:rPr>
              <a:t> before the actual survey</a:t>
            </a:r>
          </a:p>
          <a:p>
            <a:pPr algn="l" rtl="0">
              <a:defRPr/>
            </a:pPr>
            <a:endParaRPr lang="en-GB" sz="800" dirty="0" smtClean="0">
              <a:solidFill>
                <a:schemeClr val="tx1"/>
              </a:solidFill>
              <a:latin typeface="Times New Roman" pitchFamily="18" charset="0"/>
              <a:cs typeface="Times New Roman" pitchFamily="18" charset="0"/>
            </a:endParaRPr>
          </a:p>
        </p:txBody>
      </p:sp>
      <p:sp>
        <p:nvSpPr>
          <p:cNvPr id="46083" name="Slide Number Placeholder 3"/>
          <p:cNvSpPr>
            <a:spLocks noGrp="1"/>
          </p:cNvSpPr>
          <p:nvPr>
            <p:ph type="sldNum" sz="quarter" idx="10"/>
          </p:nvPr>
        </p:nvSpPr>
        <p:spPr bwMode="auto">
          <a:xfrm>
            <a:off x="7966075" y="6203950"/>
            <a:ext cx="796925" cy="4905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r>
              <a:rPr lang="en-US" altLang="en-US" smtClean="0">
                <a:solidFill>
                  <a:schemeClr val="accent1"/>
                </a:solidFill>
                <a:ea typeface="Mangal"/>
                <a:cs typeface="Mangal"/>
              </a:rPr>
              <a:t>27</a:t>
            </a:r>
            <a:endParaRPr lang="hi-IN" altLang="en-US" smtClean="0">
              <a:solidFill>
                <a:schemeClr val="accent1"/>
              </a:solidFill>
              <a:ea typeface="Mangal"/>
            </a:endParaRPr>
          </a:p>
        </p:txBody>
      </p:sp>
      <p:sp>
        <p:nvSpPr>
          <p:cNvPr id="4"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1660434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anim calcmode="lin" valueType="num">
                                      <p:cBhvr additive="base">
                                        <p:cTn id="4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 calcmode="lin" valueType="num">
                                      <p:cBhvr additive="base">
                                        <p:cTn id="49"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11" end="11"/>
                                            </p:txEl>
                                          </p:spTgt>
                                        </p:tgtEl>
                                        <p:attrNameLst>
                                          <p:attrName>style.visibility</p:attrName>
                                        </p:attrNameLst>
                                      </p:cBhvr>
                                      <p:to>
                                        <p:strVal val="visible"/>
                                      </p:to>
                                    </p:set>
                                    <p:anim calcmode="lin" valueType="num">
                                      <p:cBhvr additive="base">
                                        <p:cTn id="55"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304800"/>
            <a:ext cx="6347713" cy="611281"/>
          </a:xfrm>
        </p:spPr>
        <p:txBody>
          <a:bodyPr>
            <a:normAutofit fontScale="90000"/>
          </a:bodyPr>
          <a:lstStyle/>
          <a:p>
            <a:pPr>
              <a:defRPr/>
            </a:pPr>
            <a:r>
              <a:rPr lang="en-US" sz="3600" b="1" dirty="0">
                <a:solidFill>
                  <a:schemeClr val="accent6">
                    <a:lumMod val="50000"/>
                  </a:schemeClr>
                </a:solidFill>
                <a:latin typeface="Times New Roman" pitchFamily="18" charset="0"/>
                <a:ea typeface="Times New Roman"/>
                <a:cs typeface="Times New Roman" pitchFamily="18" charset="0"/>
              </a:rPr>
              <a:t>Pilot test OR Pretest</a:t>
            </a:r>
          </a:p>
        </p:txBody>
      </p:sp>
      <p:sp>
        <p:nvSpPr>
          <p:cNvPr id="4" name="Content Placeholder 2"/>
          <p:cNvSpPr>
            <a:spLocks noGrp="1"/>
          </p:cNvSpPr>
          <p:nvPr>
            <p:ph idx="1"/>
          </p:nvPr>
        </p:nvSpPr>
        <p:spPr>
          <a:xfrm>
            <a:off x="152400" y="1138254"/>
            <a:ext cx="8686800" cy="4694237"/>
          </a:xfrm>
        </p:spPr>
        <p:txBody>
          <a:bodyPr>
            <a:normAutofit/>
          </a:bodyPr>
          <a:lstStyle/>
          <a:p>
            <a:pPr algn="l" rtl="0">
              <a:defRPr/>
            </a:pPr>
            <a:r>
              <a:rPr lang="en-US" sz="2600" dirty="0" smtClean="0"/>
              <a:t>A pretest of the survey to a </a:t>
            </a:r>
            <a:r>
              <a:rPr lang="en-US" sz="2600" dirty="0" smtClean="0">
                <a:solidFill>
                  <a:srgbClr val="FF0000"/>
                </a:solidFill>
              </a:rPr>
              <a:t>smaller</a:t>
            </a:r>
            <a:r>
              <a:rPr lang="en-US" sz="2600" dirty="0" smtClean="0"/>
              <a:t> sample is suggested if possible.</a:t>
            </a:r>
          </a:p>
          <a:p>
            <a:pPr algn="l" rtl="0">
              <a:defRPr/>
            </a:pPr>
            <a:r>
              <a:rPr lang="en-US" b="1" dirty="0" smtClean="0">
                <a:solidFill>
                  <a:srgbClr val="7030A0"/>
                </a:solidFill>
              </a:rPr>
              <a:t>This pretest can </a:t>
            </a:r>
          </a:p>
          <a:p>
            <a:pPr lvl="1" algn="l" rtl="0">
              <a:defRPr/>
            </a:pPr>
            <a:r>
              <a:rPr lang="en-US" sz="2400" dirty="0" smtClean="0"/>
              <a:t>Allow you to </a:t>
            </a:r>
            <a:r>
              <a:rPr lang="en-US" sz="2400" b="1" dirty="0" smtClean="0">
                <a:solidFill>
                  <a:srgbClr val="FF0000"/>
                </a:solidFill>
              </a:rPr>
              <a:t>revise</a:t>
            </a:r>
            <a:r>
              <a:rPr lang="en-US" sz="2400" dirty="0" smtClean="0"/>
              <a:t> the questionnaire if needed.</a:t>
            </a:r>
          </a:p>
          <a:p>
            <a:pPr lvl="1" algn="l" rtl="0">
              <a:defRPr/>
            </a:pPr>
            <a:r>
              <a:rPr lang="en-US" sz="2400" dirty="0" smtClean="0"/>
              <a:t>Allow you to create a </a:t>
            </a:r>
            <a:r>
              <a:rPr lang="en-US" sz="2400" b="1" dirty="0" smtClean="0">
                <a:solidFill>
                  <a:srgbClr val="FF0000"/>
                </a:solidFill>
              </a:rPr>
              <a:t>closed</a:t>
            </a:r>
            <a:r>
              <a:rPr lang="en-US" sz="2400" dirty="0" smtClean="0"/>
              <a:t> question from the responses for an open question.</a:t>
            </a:r>
          </a:p>
          <a:p>
            <a:pPr lvl="1" algn="l" rtl="0">
              <a:defRPr/>
            </a:pPr>
            <a:r>
              <a:rPr lang="en-US" sz="2400" dirty="0" smtClean="0"/>
              <a:t>Help you estimate the </a:t>
            </a:r>
            <a:r>
              <a:rPr lang="en-US" sz="2400" dirty="0" smtClean="0">
                <a:solidFill>
                  <a:srgbClr val="FF0000"/>
                </a:solidFill>
              </a:rPr>
              <a:t>variability</a:t>
            </a:r>
            <a:r>
              <a:rPr lang="en-US" sz="2400" dirty="0" smtClean="0"/>
              <a:t> in the responses to your questions </a:t>
            </a:r>
            <a:r>
              <a:rPr lang="en-US" sz="2400" i="1" dirty="0"/>
              <a:t>and determine the necessary sample size</a:t>
            </a:r>
            <a:r>
              <a:rPr lang="en-US" sz="2400" dirty="0" smtClean="0"/>
              <a:t>.</a:t>
            </a:r>
          </a:p>
          <a:p>
            <a:pPr lvl="1" algn="l" rtl="0">
              <a:defRPr/>
            </a:pPr>
            <a:r>
              <a:rPr lang="en-US" sz="2400" dirty="0" smtClean="0"/>
              <a:t>Allow you to </a:t>
            </a:r>
            <a:r>
              <a:rPr lang="en-US" sz="2400" b="1" dirty="0" smtClean="0">
                <a:solidFill>
                  <a:srgbClr val="FF0000"/>
                </a:solidFill>
              </a:rPr>
              <a:t>discuss</a:t>
            </a:r>
            <a:r>
              <a:rPr lang="en-US" sz="2400" dirty="0" smtClean="0"/>
              <a:t> to your friends or teachers</a:t>
            </a:r>
          </a:p>
          <a:p>
            <a:pPr lvl="1" algn="l" rtl="0">
              <a:defRPr/>
            </a:pPr>
            <a:endParaRPr lang="en-US" sz="2400" dirty="0" smtClean="0"/>
          </a:p>
          <a:p>
            <a:pPr marL="457200" lvl="1" indent="0" algn="l" rtl="0">
              <a:lnSpc>
                <a:spcPct val="80000"/>
              </a:lnSpc>
              <a:buFont typeface="Wingdings 2" panose="05020102010507070707" pitchFamily="18" charset="2"/>
              <a:buNone/>
              <a:defRPr/>
            </a:pPr>
            <a:endParaRPr lang="en-US" sz="1000" i="1" dirty="0"/>
          </a:p>
          <a:p>
            <a:pPr lvl="1" algn="l" rtl="0">
              <a:defRPr/>
            </a:pPr>
            <a:endParaRPr lang="en-US" sz="2400" dirty="0" smtClean="0"/>
          </a:p>
        </p:txBody>
      </p:sp>
      <p:sp>
        <p:nvSpPr>
          <p:cNvPr id="4813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spcAft>
                <a:spcPts val="600"/>
              </a:spcAft>
              <a:buClr>
                <a:schemeClr val="accent1"/>
              </a:buClr>
              <a:buFont typeface="Wingdings 2" panose="05020102010507070707" pitchFamily="18" charset="2"/>
              <a:buChar char=""/>
              <a:defRPr>
                <a:solidFill>
                  <a:schemeClr val="tx1"/>
                </a:solidFill>
                <a:latin typeface="Century Gothic" panose="020B0502020202020204" pitchFamily="34" charset="0"/>
              </a:defRPr>
            </a:lvl1pPr>
            <a:lvl2pPr marL="742950" indent="-285750" algn="r" rtl="1">
              <a:spcBef>
                <a:spcPct val="20000"/>
              </a:spcBef>
              <a:spcAft>
                <a:spcPts val="600"/>
              </a:spcAft>
              <a:buClr>
                <a:schemeClr val="accent1"/>
              </a:buClr>
              <a:buFont typeface="Wingdings 2" panose="05020102010507070707" pitchFamily="18" charset="2"/>
              <a:buChar char=""/>
              <a:defRPr sz="1600">
                <a:solidFill>
                  <a:schemeClr val="tx1"/>
                </a:solidFill>
                <a:latin typeface="Century Gothic" panose="020B0502020202020204" pitchFamily="34" charset="0"/>
              </a:defRPr>
            </a:lvl2pPr>
            <a:lvl3pPr marL="1143000" indent="-228600" algn="r" rtl="1">
              <a:spcBef>
                <a:spcPct val="20000"/>
              </a:spcBef>
              <a:spcAft>
                <a:spcPts val="600"/>
              </a:spcAft>
              <a:buClr>
                <a:schemeClr val="accent1"/>
              </a:buClr>
              <a:buFont typeface="Wingdings 2" panose="05020102010507070707" pitchFamily="18" charset="2"/>
              <a:buChar char=""/>
              <a:defRPr sz="1400">
                <a:solidFill>
                  <a:schemeClr val="tx1"/>
                </a:solidFill>
                <a:latin typeface="Century Gothic" panose="020B0502020202020204" pitchFamily="34" charset="0"/>
              </a:defRPr>
            </a:lvl3pPr>
            <a:lvl4pPr marL="16002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4pPr>
            <a:lvl5pPr marL="2057400" indent="-228600" algn="r" rtl="1">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5pPr>
            <a:lvl6pPr marL="25146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6pPr>
            <a:lvl7pPr marL="29718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7pPr>
            <a:lvl8pPr marL="34290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8pPr>
            <a:lvl9pPr marL="3886200" indent="-228600" algn="r" defTabSz="457200" rtl="1" eaLnBrk="0" fontAlgn="base" hangingPunct="0">
              <a:spcBef>
                <a:spcPct val="20000"/>
              </a:spcBef>
              <a:spcAft>
                <a:spcPts val="600"/>
              </a:spcAft>
              <a:buClr>
                <a:schemeClr val="accent1"/>
              </a:buClr>
              <a:buFont typeface="Wingdings 2" panose="05020102010507070707" pitchFamily="18" charset="2"/>
              <a:buChar char=""/>
              <a:defRPr sz="1200">
                <a:solidFill>
                  <a:schemeClr val="tx1"/>
                </a:solidFill>
                <a:latin typeface="Century Gothic" panose="020B0502020202020204" pitchFamily="34" charset="0"/>
              </a:defRPr>
            </a:lvl9pPr>
          </a:lstStyle>
          <a:p>
            <a:pPr rtl="0">
              <a:spcBef>
                <a:spcPct val="0"/>
              </a:spcBef>
              <a:spcAft>
                <a:spcPct val="0"/>
              </a:spcAft>
              <a:buClrTx/>
              <a:buFontTx/>
              <a:buNone/>
            </a:pPr>
            <a:r>
              <a:rPr lang="en-US" altLang="en-US" smtClean="0">
                <a:solidFill>
                  <a:schemeClr val="accent1"/>
                </a:solidFill>
                <a:ea typeface="Mangal"/>
                <a:cs typeface="Mangal"/>
              </a:rPr>
              <a:t>29</a:t>
            </a:r>
            <a:endParaRPr lang="hi-IN" altLang="en-US" smtClean="0">
              <a:solidFill>
                <a:schemeClr val="accent1"/>
              </a:solidFill>
              <a:ea typeface="Mangal"/>
            </a:endParaRPr>
          </a:p>
        </p:txBody>
      </p:sp>
      <p:sp>
        <p:nvSpPr>
          <p:cNvPr id="5"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2897596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8229600" cy="5105400"/>
          </a:xfrm>
        </p:spPr>
        <p:txBody>
          <a:bodyPr>
            <a:normAutofit/>
          </a:bodyPr>
          <a:lstStyle/>
          <a:p>
            <a:pPr marL="0" indent="0">
              <a:buNone/>
            </a:pPr>
            <a:r>
              <a:rPr lang="en-US" sz="2400" b="1" dirty="0" smtClean="0">
                <a:latin typeface="Times New Roman" panose="02020603050405020304" pitchFamily="18" charset="0"/>
                <a:cs typeface="Times New Roman" panose="02020603050405020304" pitchFamily="18" charset="0"/>
              </a:rPr>
              <a:t>Organize all forms/questionnaire in one place</a:t>
            </a:r>
          </a:p>
          <a:p>
            <a:pPr marL="0" indent="0">
              <a:buNone/>
            </a:pPr>
            <a:r>
              <a:rPr lang="en-US" sz="2400" dirty="0" smtClean="0">
                <a:latin typeface="Times New Roman" panose="02020603050405020304" pitchFamily="18" charset="0"/>
                <a:cs typeface="Times New Roman" panose="02020603050405020304" pitchFamily="18" charset="0"/>
              </a:rPr>
              <a:t>Put the ID as a name for all forms</a:t>
            </a:r>
            <a:endParaRPr lang="ku-Arab-IQ" sz="2400" dirty="0" smtClean="0">
              <a:latin typeface="Times New Roman" panose="02020603050405020304" pitchFamily="18" charset="0"/>
              <a:cs typeface="Times New Roman" panose="02020603050405020304" pitchFamily="18" charset="0"/>
            </a:endParaRPr>
          </a:p>
          <a:p>
            <a:pPr marL="0" indent="0">
              <a:buNone/>
            </a:pPr>
            <a:endParaRPr lang="en-US" sz="2400" b="1" dirty="0" smtClean="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Cleaning the Data and Coding</a:t>
            </a:r>
          </a:p>
          <a:p>
            <a:r>
              <a:rPr lang="en-US" sz="2400" dirty="0" smtClean="0">
                <a:latin typeface="Times New Roman" panose="02020603050405020304" pitchFamily="18" charset="0"/>
                <a:cs typeface="Times New Roman" panose="02020603050405020304" pitchFamily="18" charset="0"/>
              </a:rPr>
              <a:t>Remove </a:t>
            </a:r>
            <a:r>
              <a:rPr lang="en-US" sz="2400" dirty="0">
                <a:latin typeface="Times New Roman" panose="02020603050405020304" pitchFamily="18" charset="0"/>
                <a:cs typeface="Times New Roman" panose="02020603050405020304" pitchFamily="18" charset="0"/>
              </a:rPr>
              <a:t>duplicate </a:t>
            </a:r>
            <a:r>
              <a:rPr lang="en-US" sz="2400" dirty="0" smtClean="0">
                <a:latin typeface="Times New Roman" panose="02020603050405020304" pitchFamily="18" charset="0"/>
                <a:cs typeface="Times New Roman" panose="02020603050405020304" pitchFamily="18" charset="0"/>
              </a:rPr>
              <a:t>cases</a:t>
            </a:r>
          </a:p>
          <a:p>
            <a:r>
              <a:rPr lang="en-US" sz="2400" dirty="0" smtClean="0">
                <a:latin typeface="Times New Roman" panose="02020603050405020304" pitchFamily="18" charset="0"/>
                <a:cs typeface="Times New Roman" panose="02020603050405020304" pitchFamily="18" charset="0"/>
              </a:rPr>
              <a:t>Remove incomplete cases</a:t>
            </a:r>
          </a:p>
          <a:p>
            <a:r>
              <a:rPr lang="en-US" sz="2400" dirty="0" smtClean="0">
                <a:latin typeface="Times New Roman" panose="02020603050405020304" pitchFamily="18" charset="0"/>
                <a:cs typeface="Times New Roman" panose="02020603050405020304" pitchFamily="18" charset="0"/>
              </a:rPr>
              <a:t>Find Outliers</a:t>
            </a:r>
          </a:p>
          <a:p>
            <a:r>
              <a:rPr lang="en-US" sz="2400" dirty="0" smtClean="0">
                <a:latin typeface="Times New Roman" panose="02020603050405020304" pitchFamily="18" charset="0"/>
                <a:cs typeface="Times New Roman" panose="02020603050405020304" pitchFamily="18" charset="0"/>
              </a:rPr>
              <a:t>Find Missing data</a:t>
            </a:r>
          </a:p>
          <a:p>
            <a:r>
              <a:rPr lang="en-US" sz="2400" dirty="0">
                <a:latin typeface="Times New Roman" panose="02020603050405020304" pitchFamily="18" charset="0"/>
                <a:cs typeface="Times New Roman" panose="02020603050405020304" pitchFamily="18" charset="0"/>
              </a:rPr>
              <a:t>The data should be </a:t>
            </a:r>
            <a:r>
              <a:rPr lang="en-US" sz="2400" dirty="0" smtClean="0">
                <a:latin typeface="Times New Roman" panose="02020603050405020304" pitchFamily="18" charset="0"/>
                <a:cs typeface="Times New Roman" panose="02020603050405020304" pitchFamily="18" charset="0"/>
              </a:rPr>
              <a:t>cleaned and </a:t>
            </a:r>
            <a:r>
              <a:rPr lang="en-US" sz="2400" dirty="0">
                <a:latin typeface="Times New Roman" panose="02020603050405020304" pitchFamily="18" charset="0"/>
                <a:cs typeface="Times New Roman" panose="02020603050405020304" pitchFamily="18" charset="0"/>
              </a:rPr>
              <a:t>error </a:t>
            </a:r>
            <a:r>
              <a:rPr lang="en-US" sz="2400" dirty="0" smtClean="0">
                <a:latin typeface="Times New Roman" panose="02020603050405020304" pitchFamily="18" charset="0"/>
                <a:cs typeface="Times New Roman" panose="02020603050405020304" pitchFamily="18" charset="0"/>
              </a:rPr>
              <a:t>free</a:t>
            </a:r>
          </a:p>
          <a:p>
            <a:r>
              <a:rPr lang="en-US" sz="2400" dirty="0" smtClean="0">
                <a:latin typeface="Times New Roman" panose="02020603050405020304" pitchFamily="18" charset="0"/>
                <a:cs typeface="Times New Roman" panose="02020603050405020304" pitchFamily="18" charset="0"/>
              </a:rPr>
              <a:t>Make </a:t>
            </a:r>
            <a:r>
              <a:rPr lang="en-US" sz="2400" dirty="0">
                <a:latin typeface="Times New Roman" panose="02020603050405020304" pitchFamily="18" charset="0"/>
                <a:cs typeface="Times New Roman" panose="02020603050405020304" pitchFamily="18" charset="0"/>
              </a:rPr>
              <a:t>transformations of </a:t>
            </a:r>
            <a:r>
              <a:rPr lang="en-US" sz="2400" dirty="0" smtClean="0">
                <a:latin typeface="Times New Roman" panose="02020603050405020304" pitchFamily="18" charset="0"/>
                <a:cs typeface="Times New Roman" panose="02020603050405020304" pitchFamily="18" charset="0"/>
              </a:rPr>
              <a:t>variable</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as </a:t>
            </a:r>
            <a:r>
              <a:rPr lang="en-US" sz="2400" dirty="0">
                <a:latin typeface="Times New Roman" panose="02020603050405020304" pitchFamily="18" charset="0"/>
                <a:cs typeface="Times New Roman" panose="02020603050405020304" pitchFamily="18" charset="0"/>
              </a:rPr>
              <a:t>needed</a:t>
            </a:r>
          </a:p>
          <a:p>
            <a:pPr>
              <a:buFontTx/>
              <a:buChar char="-"/>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453F6A4-CBF6-4A47-82FA-C629F0858668}" type="slidenum">
              <a:rPr lang="hi-IN" smtClean="0"/>
              <a:t>26</a:t>
            </a:fld>
            <a:endParaRPr lang="hi-IN"/>
          </a:p>
        </p:txBody>
      </p:sp>
      <p:sp>
        <p:nvSpPr>
          <p:cNvPr id="5" name="Rounded Rectangle 4"/>
          <p:cNvSpPr/>
          <p:nvPr/>
        </p:nvSpPr>
        <p:spPr>
          <a:xfrm>
            <a:off x="0" y="138233"/>
            <a:ext cx="8915400" cy="838200"/>
          </a:xfrm>
          <a:prstGeom prst="roundRect">
            <a:avLst>
              <a:gd name="adj" fmla="val 5000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dirty="0" smtClean="0"/>
              <a:t>3- Organize the Data</a:t>
            </a:r>
            <a:endParaRPr lang="en-US" sz="4000" dirty="0"/>
          </a:p>
        </p:txBody>
      </p:sp>
      <p:pic>
        <p:nvPicPr>
          <p:cNvPr id="7" name="Picture 2" descr="what do data scientists 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936748"/>
            <a:ext cx="3810000" cy="3589461"/>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157528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ppt_x"/>
                                          </p:val>
                                        </p:tav>
                                        <p:tav tm="100000">
                                          <p:val>
                                            <p:strVal val="#ppt_x"/>
                                          </p:val>
                                        </p:tav>
                                      </p:tavLst>
                                    </p:anim>
                                    <p:anim calcmode="lin" valueType="num">
                                      <p:cBhvr additive="base">
                                        <p:cTn id="6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02629" y="4968967"/>
            <a:ext cx="4162278" cy="1329315"/>
          </a:xfrm>
        </p:spPr>
        <p:txBody>
          <a:bodyPr>
            <a:noAutofit/>
          </a:bodyPr>
          <a:lstStyle/>
          <a:p>
            <a:pPr algn="l"/>
            <a:r>
              <a:rPr lang="en-US" sz="2600" dirty="0">
                <a:solidFill>
                  <a:srgbClr val="7030A0"/>
                </a:solidFill>
                <a:latin typeface="Times New Roman" panose="02020603050405020304" pitchFamily="18" charset="0"/>
                <a:cs typeface="Times New Roman" panose="02020603050405020304" pitchFamily="18" charset="0"/>
              </a:rPr>
              <a:t>Data analysis tools make it </a:t>
            </a:r>
            <a:r>
              <a:rPr lang="en-US" sz="2600" dirty="0" smtClean="0">
                <a:solidFill>
                  <a:srgbClr val="7030A0"/>
                </a:solidFill>
                <a:latin typeface="Times New Roman" panose="02020603050405020304" pitchFamily="18" charset="0"/>
                <a:cs typeface="Times New Roman" panose="02020603050405020304" pitchFamily="18" charset="0"/>
              </a:rPr>
              <a:t/>
            </a:r>
            <a:br>
              <a:rPr lang="en-US" sz="2600" dirty="0" smtClean="0">
                <a:solidFill>
                  <a:srgbClr val="7030A0"/>
                </a:solidFill>
                <a:latin typeface="Times New Roman" panose="02020603050405020304" pitchFamily="18" charset="0"/>
                <a:cs typeface="Times New Roman" panose="02020603050405020304" pitchFamily="18" charset="0"/>
              </a:rPr>
            </a:br>
            <a:r>
              <a:rPr lang="en-US" sz="2600" dirty="0" smtClean="0">
                <a:solidFill>
                  <a:srgbClr val="7030A0"/>
                </a:solidFill>
                <a:latin typeface="Times New Roman" panose="02020603050405020304" pitchFamily="18" charset="0"/>
                <a:cs typeface="Times New Roman" panose="02020603050405020304" pitchFamily="18" charset="0"/>
              </a:rPr>
              <a:t>easier </a:t>
            </a:r>
            <a:r>
              <a:rPr lang="en-US" sz="2600" dirty="0">
                <a:solidFill>
                  <a:srgbClr val="7030A0"/>
                </a:solidFill>
                <a:latin typeface="Times New Roman" panose="02020603050405020304" pitchFamily="18" charset="0"/>
                <a:cs typeface="Times New Roman" panose="02020603050405020304" pitchFamily="18" charset="0"/>
              </a:rPr>
              <a:t>for users to process </a:t>
            </a:r>
            <a:r>
              <a:rPr lang="en-US" sz="2600" dirty="0" smtClean="0">
                <a:solidFill>
                  <a:srgbClr val="7030A0"/>
                </a:solidFill>
                <a:latin typeface="Times New Roman" panose="02020603050405020304" pitchFamily="18" charset="0"/>
                <a:cs typeface="Times New Roman" panose="02020603050405020304" pitchFamily="18" charset="0"/>
              </a:rPr>
              <a:t>,</a:t>
            </a:r>
            <a:br>
              <a:rPr lang="en-US" sz="2600" dirty="0" smtClean="0">
                <a:solidFill>
                  <a:srgbClr val="7030A0"/>
                </a:solidFill>
                <a:latin typeface="Times New Roman" panose="02020603050405020304" pitchFamily="18" charset="0"/>
                <a:cs typeface="Times New Roman" panose="02020603050405020304" pitchFamily="18" charset="0"/>
              </a:rPr>
            </a:br>
            <a:r>
              <a:rPr lang="en-US" sz="2600" dirty="0" smtClean="0">
                <a:solidFill>
                  <a:srgbClr val="7030A0"/>
                </a:solidFill>
                <a:latin typeface="Times New Roman" panose="02020603050405020304" pitchFamily="18" charset="0"/>
                <a:cs typeface="Times New Roman" panose="02020603050405020304" pitchFamily="18" charset="0"/>
              </a:rPr>
              <a:t>data entry, and analyze data</a:t>
            </a:r>
            <a:endParaRPr lang="en-US" sz="2600"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72855" y="2978874"/>
            <a:ext cx="7649308" cy="1404425"/>
          </a:xfrm>
        </p:spPr>
        <p:txBody>
          <a:bodyPr>
            <a:normAutofit fontScale="85000" lnSpcReduction="10000"/>
          </a:bodyPr>
          <a:lstStyle/>
          <a:p>
            <a:pPr marL="0" indent="0">
              <a:buNone/>
            </a:pPr>
            <a:r>
              <a:rPr lang="en-US" sz="3500" dirty="0">
                <a:latin typeface="Times New Roman" panose="02020603050405020304" pitchFamily="18" charset="0"/>
                <a:cs typeface="Times New Roman" panose="02020603050405020304" pitchFamily="18" charset="0"/>
              </a:rPr>
              <a:t>Data analysis means a process of cleaning, transforming and modeling data to discover useful information for business </a:t>
            </a:r>
            <a:r>
              <a:rPr lang="en-US" sz="3500" dirty="0" smtClean="0">
                <a:latin typeface="Times New Roman" panose="02020603050405020304" pitchFamily="18" charset="0"/>
                <a:cs typeface="Times New Roman" panose="02020603050405020304" pitchFamily="18" charset="0"/>
              </a:rPr>
              <a:t>decision-making</a:t>
            </a:r>
            <a:endParaRPr lang="en-US" sz="35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453F6A4-CBF6-4A47-82FA-C629F0858668}" type="slidenum">
              <a:rPr lang="hi-IN" smtClean="0"/>
              <a:t>27</a:t>
            </a:fld>
            <a:endParaRPr lang="hi-IN"/>
          </a:p>
        </p:txBody>
      </p:sp>
      <p:sp>
        <p:nvSpPr>
          <p:cNvPr id="5" name="Rounded Rectangle 4"/>
          <p:cNvSpPr/>
          <p:nvPr/>
        </p:nvSpPr>
        <p:spPr>
          <a:xfrm>
            <a:off x="-1" y="232469"/>
            <a:ext cx="8982223" cy="838200"/>
          </a:xfrm>
          <a:prstGeom prst="roundRect">
            <a:avLst>
              <a:gd name="adj" fmla="val 5000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dirty="0" smtClean="0"/>
              <a:t>4- Analyze the Data</a:t>
            </a:r>
            <a:endParaRPr lang="en-US" sz="4000" dirty="0"/>
          </a:p>
        </p:txBody>
      </p:sp>
      <p:sp>
        <p:nvSpPr>
          <p:cNvPr id="6" name="Content Placeholder 2"/>
          <p:cNvSpPr txBox="1">
            <a:spLocks/>
          </p:cNvSpPr>
          <p:nvPr/>
        </p:nvSpPr>
        <p:spPr>
          <a:xfrm>
            <a:off x="272855" y="1238643"/>
            <a:ext cx="8229600" cy="156151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3000" dirty="0" smtClean="0">
                <a:latin typeface="Times New Roman" panose="02020603050405020304" pitchFamily="18" charset="0"/>
                <a:cs typeface="Times New Roman" panose="02020603050405020304" pitchFamily="18" charset="0"/>
              </a:rPr>
              <a:t>Once the data is collected, cleaned, and processed, it is ready for Analysis. </a:t>
            </a:r>
            <a:r>
              <a:rPr lang="en-US" sz="3000" dirty="0" smtClean="0">
                <a:solidFill>
                  <a:srgbClr val="7030A0"/>
                </a:solidFill>
                <a:latin typeface="Times New Roman" panose="02020603050405020304" pitchFamily="18" charset="0"/>
                <a:cs typeface="Times New Roman" panose="02020603050405020304" pitchFamily="18" charset="0"/>
              </a:rPr>
              <a:t>OR</a:t>
            </a:r>
            <a:r>
              <a:rPr lang="en-US" sz="3000" dirty="0" smtClean="0">
                <a:latin typeface="Times New Roman" panose="02020603050405020304" pitchFamily="18" charset="0"/>
                <a:cs typeface="Times New Roman" panose="02020603050405020304" pitchFamily="18" charset="0"/>
              </a:rPr>
              <a:t> you might need to collect more data</a:t>
            </a:r>
            <a:endParaRPr lang="en-US" sz="3000" dirty="0">
              <a:latin typeface="Times New Roman" panose="02020603050405020304" pitchFamily="18" charset="0"/>
              <a:cs typeface="Times New Roman" panose="02020603050405020304" pitchFamily="18" charset="0"/>
            </a:endParaRPr>
          </a:p>
        </p:txBody>
      </p:sp>
      <p:pic>
        <p:nvPicPr>
          <p:cNvPr id="8" name="Content Placeholder 4"/>
          <p:cNvPicPr>
            <a:picLocks noChangeAspect="1"/>
          </p:cNvPicPr>
          <p:nvPr/>
        </p:nvPicPr>
        <p:blipFill rotWithShape="1">
          <a:blip r:embed="rId2"/>
          <a:srcRect l="3764" t="28114" r="41452" b="33363"/>
          <a:stretch/>
        </p:blipFill>
        <p:spPr>
          <a:xfrm>
            <a:off x="5334000" y="4790249"/>
            <a:ext cx="3648223" cy="1807535"/>
          </a:xfrm>
          <a:prstGeom prst="rect">
            <a:avLst/>
          </a:prstGeom>
        </p:spPr>
      </p:pic>
      <p:sp>
        <p:nvSpPr>
          <p:cNvPr id="9" name="Footer Placeholder 1"/>
          <p:cNvSpPr txBox="1">
            <a:spLocks/>
          </p:cNvSpPr>
          <p:nvPr/>
        </p:nvSpPr>
        <p:spPr>
          <a:xfrm>
            <a:off x="3657600" y="6477000"/>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209106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build="p"/>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600" b="1" dirty="0">
                <a:solidFill>
                  <a:srgbClr val="0070C0"/>
                </a:solidFill>
                <a:latin typeface="Times New Roman" pitchFamily="18" charset="0"/>
                <a:ea typeface="Times New Roman"/>
                <a:cs typeface="Times New Roman" pitchFamily="18" charset="0"/>
              </a:rPr>
              <a:t>Goal of data analysis </a:t>
            </a:r>
          </a:p>
        </p:txBody>
      </p:sp>
      <p:sp>
        <p:nvSpPr>
          <p:cNvPr id="3" name="Content Placeholder 2"/>
          <p:cNvSpPr>
            <a:spLocks noGrp="1"/>
          </p:cNvSpPr>
          <p:nvPr>
            <p:ph idx="1"/>
          </p:nvPr>
        </p:nvSpPr>
        <p:spPr>
          <a:xfrm>
            <a:off x="457200" y="1600201"/>
            <a:ext cx="8305800" cy="4525963"/>
          </a:xfrm>
        </p:spPr>
        <p:txBody>
          <a:bodyPr>
            <a:normAutofit/>
          </a:bodyPr>
          <a:lstStyle/>
          <a:p>
            <a:pPr marL="0" indent="0">
              <a:buNone/>
            </a:pPr>
            <a:r>
              <a:rPr lang="en-US" sz="3000" dirty="0">
                <a:latin typeface="Times New Roman" panose="02020603050405020304" pitchFamily="18" charset="0"/>
                <a:cs typeface="Times New Roman" panose="02020603050405020304" pitchFamily="18" charset="0"/>
              </a:rPr>
              <a:t>The goal is to obtain usable and useful information.</a:t>
            </a:r>
          </a:p>
          <a:p>
            <a:pPr marL="0" indent="0">
              <a:buNone/>
            </a:pPr>
            <a:r>
              <a:rPr lang="en-US" sz="3000" dirty="0" smtClean="0">
                <a:latin typeface="Times New Roman" panose="02020603050405020304" pitchFamily="18" charset="0"/>
                <a:cs typeface="Times New Roman" panose="02020603050405020304" pitchFamily="18" charset="0"/>
              </a:rPr>
              <a:t>• To </a:t>
            </a:r>
            <a:r>
              <a:rPr lang="en-US" sz="3000" dirty="0">
                <a:latin typeface="Times New Roman" panose="02020603050405020304" pitchFamily="18" charset="0"/>
                <a:cs typeface="Times New Roman" panose="02020603050405020304" pitchFamily="18" charset="0"/>
              </a:rPr>
              <a:t>identify and understand </a:t>
            </a:r>
            <a:r>
              <a:rPr lang="en-US" sz="3000" dirty="0">
                <a:solidFill>
                  <a:srgbClr val="FF0000"/>
                </a:solidFill>
                <a:latin typeface="Times New Roman" panose="02020603050405020304" pitchFamily="18" charset="0"/>
                <a:cs typeface="Times New Roman" panose="02020603050405020304" pitchFamily="18" charset="0"/>
              </a:rPr>
              <a:t>patterns</a:t>
            </a:r>
            <a:r>
              <a:rPr lang="en-US" sz="3000" dirty="0">
                <a:latin typeface="Times New Roman" panose="02020603050405020304" pitchFamily="18" charset="0"/>
                <a:cs typeface="Times New Roman" panose="02020603050405020304" pitchFamily="18" charset="0"/>
              </a:rPr>
              <a:t> in data </a:t>
            </a:r>
          </a:p>
          <a:p>
            <a:pPr marL="0" indent="0">
              <a:buNone/>
            </a:pPr>
            <a:r>
              <a:rPr lang="en-US" sz="3000" dirty="0" smtClean="0">
                <a:latin typeface="Times New Roman" panose="02020603050405020304" pitchFamily="18" charset="0"/>
                <a:cs typeface="Times New Roman" panose="02020603050405020304" pitchFamily="18" charset="0"/>
              </a:rPr>
              <a:t>• To </a:t>
            </a:r>
            <a:r>
              <a:rPr lang="en-US" sz="3000" dirty="0">
                <a:latin typeface="Times New Roman" panose="02020603050405020304" pitchFamily="18" charset="0"/>
                <a:cs typeface="Times New Roman" panose="02020603050405020304" pitchFamily="18" charset="0"/>
              </a:rPr>
              <a:t>identify </a:t>
            </a:r>
            <a:r>
              <a:rPr lang="en-US" sz="3000" dirty="0">
                <a:solidFill>
                  <a:srgbClr val="FF0000"/>
                </a:solidFill>
                <a:latin typeface="Times New Roman" panose="02020603050405020304" pitchFamily="18" charset="0"/>
                <a:cs typeface="Times New Roman" panose="02020603050405020304" pitchFamily="18" charset="0"/>
              </a:rPr>
              <a:t>relationships</a:t>
            </a:r>
            <a:r>
              <a:rPr lang="en-US" sz="3000" dirty="0">
                <a:latin typeface="Times New Roman" panose="02020603050405020304" pitchFamily="18" charset="0"/>
                <a:cs typeface="Times New Roman" panose="02020603050405020304" pitchFamily="18" charset="0"/>
              </a:rPr>
              <a:t> between variables</a:t>
            </a:r>
          </a:p>
          <a:p>
            <a:pPr marL="0" indent="0">
              <a:buNone/>
            </a:pPr>
            <a:r>
              <a:rPr lang="en-US" sz="3000" dirty="0" smtClean="0">
                <a:latin typeface="Times New Roman" panose="02020603050405020304" pitchFamily="18" charset="0"/>
                <a:cs typeface="Times New Roman" panose="02020603050405020304" pitchFamily="18" charset="0"/>
              </a:rPr>
              <a:t>• To </a:t>
            </a:r>
            <a:r>
              <a:rPr lang="en-US" sz="3000" dirty="0">
                <a:latin typeface="Times New Roman" panose="02020603050405020304" pitchFamily="18" charset="0"/>
                <a:cs typeface="Times New Roman" panose="02020603050405020304" pitchFamily="18" charset="0"/>
              </a:rPr>
              <a:t>compare variables and identify the </a:t>
            </a:r>
            <a:r>
              <a:rPr lang="en-US" sz="3000" dirty="0">
                <a:solidFill>
                  <a:srgbClr val="FF0000"/>
                </a:solidFill>
                <a:latin typeface="Times New Roman" panose="02020603050405020304" pitchFamily="18" charset="0"/>
                <a:cs typeface="Times New Roman" panose="02020603050405020304" pitchFamily="18" charset="0"/>
              </a:rPr>
              <a:t>difference between</a:t>
            </a:r>
            <a:r>
              <a:rPr lang="en-US" sz="3000" dirty="0">
                <a:latin typeface="Times New Roman" panose="02020603050405020304" pitchFamily="18" charset="0"/>
                <a:cs typeface="Times New Roman" panose="02020603050405020304" pitchFamily="18" charset="0"/>
              </a:rPr>
              <a:t> variables</a:t>
            </a:r>
          </a:p>
          <a:p>
            <a:pPr marL="0" indent="0">
              <a:buNone/>
            </a:pPr>
            <a:r>
              <a:rPr lang="en-US" sz="3000" dirty="0" smtClean="0">
                <a:latin typeface="Times New Roman" panose="02020603050405020304" pitchFamily="18" charset="0"/>
                <a:cs typeface="Times New Roman" panose="02020603050405020304" pitchFamily="18" charset="0"/>
              </a:rPr>
              <a:t>• To </a:t>
            </a:r>
            <a:r>
              <a:rPr lang="en-US" sz="3000" dirty="0">
                <a:latin typeface="Times New Roman" panose="02020603050405020304" pitchFamily="18" charset="0"/>
                <a:cs typeface="Times New Roman" panose="02020603050405020304" pitchFamily="18" charset="0"/>
              </a:rPr>
              <a:t>explain </a:t>
            </a:r>
            <a:r>
              <a:rPr lang="en-US" sz="3000" dirty="0">
                <a:solidFill>
                  <a:srgbClr val="FF0000"/>
                </a:solidFill>
                <a:latin typeface="Times New Roman" panose="02020603050405020304" pitchFamily="18" charset="0"/>
                <a:cs typeface="Times New Roman" panose="02020603050405020304" pitchFamily="18" charset="0"/>
              </a:rPr>
              <a:t>cause-and-effect</a:t>
            </a:r>
            <a:r>
              <a:rPr lang="en-US" sz="3000" dirty="0">
                <a:latin typeface="Times New Roman" panose="02020603050405020304" pitchFamily="18" charset="0"/>
                <a:cs typeface="Times New Roman" panose="02020603050405020304" pitchFamily="18" charset="0"/>
              </a:rPr>
              <a:t> phenomena</a:t>
            </a:r>
          </a:p>
          <a:p>
            <a:pPr marL="0" indent="0">
              <a:buNone/>
            </a:pPr>
            <a:r>
              <a:rPr lang="en-US" sz="3000" dirty="0" smtClean="0">
                <a:latin typeface="Times New Roman" panose="02020603050405020304" pitchFamily="18" charset="0"/>
                <a:cs typeface="Times New Roman" panose="02020603050405020304" pitchFamily="18" charset="0"/>
              </a:rPr>
              <a:t>• To </a:t>
            </a:r>
            <a:r>
              <a:rPr lang="en-US" sz="3000" dirty="0">
                <a:solidFill>
                  <a:srgbClr val="FF0000"/>
                </a:solidFill>
                <a:latin typeface="Times New Roman" panose="02020603050405020304" pitchFamily="18" charset="0"/>
                <a:cs typeface="Times New Roman" panose="02020603050405020304" pitchFamily="18" charset="0"/>
              </a:rPr>
              <a:t>forecast</a:t>
            </a:r>
            <a:r>
              <a:rPr lang="en-US" sz="3000" dirty="0">
                <a:latin typeface="Times New Roman" panose="02020603050405020304" pitchFamily="18" charset="0"/>
                <a:cs typeface="Times New Roman" panose="02020603050405020304" pitchFamily="18" charset="0"/>
              </a:rPr>
              <a:t> outcomes</a:t>
            </a:r>
          </a:p>
        </p:txBody>
      </p:sp>
      <p:sp>
        <p:nvSpPr>
          <p:cNvPr id="4" name="Slide Number Placeholder 3"/>
          <p:cNvSpPr>
            <a:spLocks noGrp="1"/>
          </p:cNvSpPr>
          <p:nvPr>
            <p:ph type="sldNum" sz="quarter" idx="12"/>
          </p:nvPr>
        </p:nvSpPr>
        <p:spPr/>
        <p:txBody>
          <a:bodyPr/>
          <a:lstStyle/>
          <a:p>
            <a:fld id="{6453F6A4-CBF6-4A47-82FA-C629F0858668}" type="slidenum">
              <a:rPr lang="hi-IN" smtClean="0"/>
              <a:t>28</a:t>
            </a:fld>
            <a:endParaRPr lang="hi-IN"/>
          </a:p>
        </p:txBody>
      </p:sp>
      <p:sp>
        <p:nvSpPr>
          <p:cNvPr id="5"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226548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022" y="1371600"/>
            <a:ext cx="8696178" cy="5486400"/>
          </a:xfrm>
        </p:spPr>
        <p:txBody>
          <a:bodyPr>
            <a:noAutofit/>
          </a:bodyPr>
          <a:lstStyle/>
          <a:p>
            <a:pPr marL="0" indent="0">
              <a:buNone/>
            </a:pPr>
            <a:endParaRPr lang="en-US" sz="1200" dirty="0" smtClean="0">
              <a:latin typeface="Times New Roman" panose="02020603050405020304" pitchFamily="18" charset="0"/>
              <a:cs typeface="Times New Roman" panose="02020603050405020304" pitchFamily="18" charset="0"/>
            </a:endParaRPr>
          </a:p>
          <a:p>
            <a:pPr marL="0" indent="0">
              <a:buNone/>
            </a:pPr>
            <a:r>
              <a:rPr lang="en-US" sz="2500" b="1" dirty="0" smtClean="0">
                <a:latin typeface="Times New Roman" panose="02020603050405020304" pitchFamily="18" charset="0"/>
                <a:cs typeface="Times New Roman" panose="02020603050405020304" pitchFamily="18" charset="0"/>
              </a:rPr>
              <a:t> </a:t>
            </a:r>
            <a:r>
              <a:rPr lang="en-US" sz="2500" b="1" dirty="0" smtClean="0">
                <a:solidFill>
                  <a:schemeClr val="accent6">
                    <a:lumMod val="50000"/>
                  </a:schemeClr>
                </a:solidFill>
                <a:latin typeface="Times New Roman" panose="02020603050405020304" pitchFamily="18" charset="0"/>
                <a:cs typeface="Times New Roman" panose="02020603050405020304" pitchFamily="18" charset="0"/>
              </a:rPr>
              <a:t>1- Descriptive statistics </a:t>
            </a:r>
            <a:r>
              <a:rPr lang="en-US" sz="2500" dirty="0" smtClean="0">
                <a:latin typeface="Times New Roman" panose="02020603050405020304" pitchFamily="18" charset="0"/>
                <a:cs typeface="Times New Roman" panose="02020603050405020304" pitchFamily="18" charset="0"/>
              </a:rPr>
              <a:t>which </a:t>
            </a:r>
            <a:r>
              <a:rPr lang="en-US" sz="2500" dirty="0">
                <a:latin typeface="Times New Roman" panose="02020603050405020304" pitchFamily="18" charset="0"/>
                <a:cs typeface="Times New Roman" panose="02020603050405020304" pitchFamily="18" charset="0"/>
              </a:rPr>
              <a:t>summarize </a:t>
            </a:r>
            <a:r>
              <a:rPr lang="en-US" sz="2500" dirty="0" smtClean="0">
                <a:latin typeface="Times New Roman" panose="02020603050405020304" pitchFamily="18" charset="0"/>
                <a:cs typeface="Times New Roman" panose="02020603050405020304" pitchFamily="18" charset="0"/>
              </a:rPr>
              <a:t>(describe) data </a:t>
            </a:r>
            <a:r>
              <a:rPr lang="en-US" sz="2500" dirty="0">
                <a:latin typeface="Times New Roman" panose="02020603050405020304" pitchFamily="18" charset="0"/>
                <a:cs typeface="Times New Roman" panose="02020603050405020304" pitchFamily="18" charset="0"/>
              </a:rPr>
              <a:t>from a sample using indexes such as </a:t>
            </a:r>
            <a:r>
              <a:rPr lang="en-US" sz="2500" dirty="0" smtClean="0">
                <a:latin typeface="Times New Roman" panose="02020603050405020304" pitchFamily="18" charset="0"/>
                <a:cs typeface="Times New Roman" panose="02020603050405020304" pitchFamily="18" charset="0"/>
              </a:rPr>
              <a:t>the</a:t>
            </a:r>
          </a:p>
          <a:p>
            <a:pPr marL="0" indent="0">
              <a:buNone/>
            </a:pPr>
            <a:endParaRPr lang="en-US" sz="15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Frequency Table,</a:t>
            </a:r>
          </a:p>
          <a:p>
            <a:endParaRPr lang="en-US" sz="105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Charts</a:t>
            </a:r>
            <a:r>
              <a:rPr lang="en-US" sz="2400" dirty="0" smtClean="0">
                <a:latin typeface="Times New Roman" panose="02020603050405020304" pitchFamily="18" charset="0"/>
                <a:cs typeface="Times New Roman" panose="02020603050405020304" pitchFamily="18" charset="0"/>
              </a:rPr>
              <a:t>:- </a:t>
            </a:r>
            <a:r>
              <a:rPr lang="en-US" altLang="en-US" sz="2489" dirty="0" smtClean="0">
                <a:latin typeface="Times New Roman" panose="02020603050405020304" pitchFamily="18" charset="0"/>
                <a:cs typeface="Times New Roman" panose="02020603050405020304" pitchFamily="18" charset="0"/>
              </a:rPr>
              <a:t> </a:t>
            </a:r>
            <a:r>
              <a:rPr lang="en-US" altLang="en-US" sz="2489" dirty="0">
                <a:solidFill>
                  <a:srgbClr val="FF0000"/>
                </a:solidFill>
                <a:latin typeface="Times New Roman" panose="02020603050405020304" pitchFamily="18" charset="0"/>
                <a:cs typeface="Times New Roman" panose="02020603050405020304" pitchFamily="18" charset="0"/>
              </a:rPr>
              <a:t>Line </a:t>
            </a:r>
            <a:r>
              <a:rPr lang="en-US" altLang="en-US" sz="2489" dirty="0" smtClean="0">
                <a:solidFill>
                  <a:srgbClr val="FF0000"/>
                </a:solidFill>
                <a:latin typeface="Times New Roman" panose="02020603050405020304" pitchFamily="18" charset="0"/>
                <a:cs typeface="Times New Roman" panose="02020603050405020304" pitchFamily="18" charset="0"/>
              </a:rPr>
              <a:t>Chart</a:t>
            </a:r>
            <a:r>
              <a:rPr lang="en-US" altLang="en-US" sz="2489" dirty="0" smtClean="0">
                <a:latin typeface="Times New Roman" panose="02020603050405020304" pitchFamily="18" charset="0"/>
                <a:cs typeface="Times New Roman" panose="02020603050405020304" pitchFamily="18" charset="0"/>
              </a:rPr>
              <a:t>, Frequency polygon, Frequency curve, Histogram, </a:t>
            </a:r>
            <a:r>
              <a:rPr lang="en-US" altLang="en-US" sz="2489" dirty="0" smtClean="0">
                <a:solidFill>
                  <a:srgbClr val="FF0000"/>
                </a:solidFill>
                <a:latin typeface="Times New Roman" panose="02020603050405020304" pitchFamily="18" charset="0"/>
                <a:cs typeface="Times New Roman" panose="02020603050405020304" pitchFamily="18" charset="0"/>
              </a:rPr>
              <a:t>Bar Chart, </a:t>
            </a:r>
            <a:r>
              <a:rPr lang="en-US" altLang="en-US" sz="2489" dirty="0" smtClean="0">
                <a:latin typeface="Times New Roman" panose="02020603050405020304" pitchFamily="18" charset="0"/>
                <a:cs typeface="Times New Roman" panose="02020603050405020304" pitchFamily="18" charset="0"/>
              </a:rPr>
              <a:t>Scatter plot, and Pie chart</a:t>
            </a:r>
          </a:p>
          <a:p>
            <a:endParaRPr lang="en-US" altLang="en-US" sz="1500" dirty="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Measures of Central Tendency:- </a:t>
            </a:r>
            <a:r>
              <a:rPr lang="en-US" sz="2400" dirty="0">
                <a:latin typeface="Times New Roman" panose="02020603050405020304" pitchFamily="18" charset="0"/>
                <a:cs typeface="Times New Roman" panose="02020603050405020304" pitchFamily="18" charset="0"/>
              </a:rPr>
              <a:t>M</a:t>
            </a:r>
            <a:r>
              <a:rPr lang="en-US" sz="2400" dirty="0" smtClean="0">
                <a:latin typeface="Times New Roman" panose="02020603050405020304" pitchFamily="18" charset="0"/>
                <a:cs typeface="Times New Roman" panose="02020603050405020304" pitchFamily="18" charset="0"/>
              </a:rPr>
              <a:t>ean, Median, and Mode</a:t>
            </a:r>
          </a:p>
          <a:p>
            <a:endParaRPr lang="en-US" sz="1500" dirty="0" smtClean="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Measures of Dispersion:- </a:t>
            </a:r>
            <a:r>
              <a:rPr lang="en-US" sz="2400" dirty="0" smtClean="0">
                <a:latin typeface="Times New Roman" panose="02020603050405020304" pitchFamily="18" charset="0"/>
                <a:cs typeface="Times New Roman" panose="02020603050405020304" pitchFamily="18" charset="0"/>
              </a:rPr>
              <a:t>Range, Variance, and Standard </a:t>
            </a:r>
            <a:r>
              <a:rPr lang="en-US" sz="2400" dirty="0">
                <a:latin typeface="Times New Roman" panose="02020603050405020304" pitchFamily="18" charset="0"/>
                <a:cs typeface="Times New Roman" panose="02020603050405020304" pitchFamily="18" charset="0"/>
              </a:rPr>
              <a:t>deviation</a:t>
            </a:r>
            <a:r>
              <a:rPr lang="en-US" sz="2400" dirty="0" smtClean="0">
                <a:latin typeface="Times New Roman" panose="02020603050405020304" pitchFamily="18" charset="0"/>
                <a:cs typeface="Times New Roman" panose="02020603050405020304" pitchFamily="18" charset="0"/>
              </a:rPr>
              <a:t>,</a:t>
            </a:r>
          </a:p>
          <a:p>
            <a:pPr marL="0" lvl="1" indent="0">
              <a:buNone/>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453F6A4-CBF6-4A47-82FA-C629F0858668}" type="slidenum">
              <a:rPr lang="hi-IN" smtClean="0"/>
              <a:t>29</a:t>
            </a:fld>
            <a:endParaRPr lang="hi-IN"/>
          </a:p>
        </p:txBody>
      </p:sp>
      <p:sp>
        <p:nvSpPr>
          <p:cNvPr id="6"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smtClean="0">
                <a:solidFill>
                  <a:srgbClr val="7030A0"/>
                </a:solidFill>
              </a:rPr>
              <a:t>Hazhar Blbas</a:t>
            </a:r>
            <a:endParaRPr lang="en-US" b="1" i="1" dirty="0">
              <a:solidFill>
                <a:srgbClr val="7030A0"/>
              </a:solidFill>
            </a:endParaRPr>
          </a:p>
        </p:txBody>
      </p:sp>
      <p:sp>
        <p:nvSpPr>
          <p:cNvPr id="2" name="Rectangle 1"/>
          <p:cNvSpPr/>
          <p:nvPr/>
        </p:nvSpPr>
        <p:spPr>
          <a:xfrm>
            <a:off x="4549" y="355937"/>
            <a:ext cx="8458200" cy="1015663"/>
          </a:xfrm>
          <a:prstGeom prst="rect">
            <a:avLst/>
          </a:prstGeom>
        </p:spPr>
        <p:txBody>
          <a:bodyPr wrap="square">
            <a:spAutoFit/>
          </a:bodyPr>
          <a:lstStyle/>
          <a:p>
            <a:pPr algn="ctr">
              <a:spcBef>
                <a:spcPct val="0"/>
              </a:spcBef>
              <a:defRPr/>
            </a:pPr>
            <a:r>
              <a:rPr lang="en-US" sz="3000" b="1" dirty="0">
                <a:solidFill>
                  <a:srgbClr val="0070C0"/>
                </a:solidFill>
                <a:latin typeface="Times New Roman" pitchFamily="18" charset="0"/>
                <a:ea typeface="Times New Roman"/>
                <a:cs typeface="Times New Roman" pitchFamily="18" charset="0"/>
              </a:rPr>
              <a:t>Two </a:t>
            </a:r>
            <a:r>
              <a:rPr lang="en-US" sz="3000" b="1" dirty="0" smtClean="0">
                <a:solidFill>
                  <a:srgbClr val="0070C0"/>
                </a:solidFill>
                <a:latin typeface="Times New Roman" pitchFamily="18" charset="0"/>
                <a:ea typeface="Times New Roman"/>
                <a:cs typeface="Times New Roman" pitchFamily="18" charset="0"/>
              </a:rPr>
              <a:t>Main Statistical Methods </a:t>
            </a:r>
            <a:r>
              <a:rPr lang="en-US" sz="3000" b="1" dirty="0">
                <a:solidFill>
                  <a:srgbClr val="0070C0"/>
                </a:solidFill>
                <a:latin typeface="Times New Roman" pitchFamily="18" charset="0"/>
                <a:ea typeface="Times New Roman"/>
                <a:cs typeface="Times New Roman" pitchFamily="18" charset="0"/>
              </a:rPr>
              <a:t>are used in </a:t>
            </a:r>
            <a:endParaRPr lang="en-US" sz="3000" b="1" dirty="0" smtClean="0">
              <a:solidFill>
                <a:srgbClr val="0070C0"/>
              </a:solidFill>
              <a:latin typeface="Times New Roman" pitchFamily="18" charset="0"/>
              <a:ea typeface="Times New Roman"/>
              <a:cs typeface="Times New Roman" pitchFamily="18" charset="0"/>
            </a:endParaRPr>
          </a:p>
          <a:p>
            <a:pPr algn="ctr">
              <a:spcBef>
                <a:spcPct val="0"/>
              </a:spcBef>
              <a:defRPr/>
            </a:pPr>
            <a:r>
              <a:rPr lang="en-US" sz="3000" b="1" dirty="0" smtClean="0">
                <a:solidFill>
                  <a:srgbClr val="0070C0"/>
                </a:solidFill>
                <a:latin typeface="Times New Roman" pitchFamily="18" charset="0"/>
                <a:ea typeface="Times New Roman"/>
                <a:cs typeface="Times New Roman" pitchFamily="18" charset="0"/>
              </a:rPr>
              <a:t>Data Analysis:</a:t>
            </a:r>
          </a:p>
        </p:txBody>
      </p:sp>
    </p:spTree>
    <p:extLst>
      <p:ext uri="{BB962C8B-B14F-4D97-AF65-F5344CB8AC3E}">
        <p14:creationId xmlns:p14="http://schemas.microsoft.com/office/powerpoint/2010/main" val="4003663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 calcmode="lin" valueType="num">
                                      <p:cBhvr additive="base">
                                        <p:cTn id="1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 calcmode="lin" valueType="num">
                                      <p:cBhvr additive="base">
                                        <p:cTn id="2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 calcmode="lin" valueType="num">
                                      <p:cBhvr additive="base">
                                        <p:cTn id="2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5"/>
          <p:cNvSpPr txBox="1">
            <a:spLocks noChangeArrowheads="1"/>
          </p:cNvSpPr>
          <p:nvPr/>
        </p:nvSpPr>
        <p:spPr bwMode="auto">
          <a:xfrm>
            <a:off x="228600" y="1868591"/>
            <a:ext cx="4648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sz="2800" b="1">
                <a:solidFill>
                  <a:schemeClr val="tx1"/>
                </a:solidFill>
                <a:latin typeface="Arial Unicode MS" pitchFamily="34" charset="-128"/>
              </a:defRPr>
            </a:lvl1pPr>
            <a:lvl2pPr marL="742950" indent="-285750" eaLnBrk="0" hangingPunct="0">
              <a:defRPr sz="2800" b="1">
                <a:solidFill>
                  <a:schemeClr val="tx1"/>
                </a:solidFill>
                <a:latin typeface="Arial Unicode MS" pitchFamily="34" charset="-128"/>
              </a:defRPr>
            </a:lvl2pPr>
            <a:lvl3pPr marL="1143000" indent="-228600" eaLnBrk="0" hangingPunct="0">
              <a:defRPr sz="2800" b="1">
                <a:solidFill>
                  <a:schemeClr val="tx1"/>
                </a:solidFill>
                <a:latin typeface="Arial Unicode MS" pitchFamily="34" charset="-128"/>
              </a:defRPr>
            </a:lvl3pPr>
            <a:lvl4pPr marL="1600200" indent="-228600" eaLnBrk="0" hangingPunct="0">
              <a:defRPr sz="2800" b="1">
                <a:solidFill>
                  <a:schemeClr val="tx1"/>
                </a:solidFill>
                <a:latin typeface="Arial Unicode MS" pitchFamily="34" charset="-128"/>
              </a:defRPr>
            </a:lvl4pPr>
            <a:lvl5pPr marL="2057400" indent="-228600" eaLnBrk="0" hangingPunct="0">
              <a:defRPr sz="2800" b="1">
                <a:solidFill>
                  <a:schemeClr val="tx1"/>
                </a:solidFill>
                <a:latin typeface="Arial Unicode MS" pitchFamily="34" charset="-128"/>
              </a:defRPr>
            </a:lvl5pPr>
            <a:lvl6pPr marL="2514600" indent="-228600" eaLnBrk="0" fontAlgn="base" hangingPunct="0">
              <a:spcBef>
                <a:spcPct val="0"/>
              </a:spcBef>
              <a:spcAft>
                <a:spcPct val="0"/>
              </a:spcAft>
              <a:defRPr sz="2800" b="1">
                <a:solidFill>
                  <a:schemeClr val="tx1"/>
                </a:solidFill>
                <a:latin typeface="Arial Unicode MS" pitchFamily="34" charset="-128"/>
              </a:defRPr>
            </a:lvl6pPr>
            <a:lvl7pPr marL="2971800" indent="-228600" eaLnBrk="0" fontAlgn="base" hangingPunct="0">
              <a:spcBef>
                <a:spcPct val="0"/>
              </a:spcBef>
              <a:spcAft>
                <a:spcPct val="0"/>
              </a:spcAft>
              <a:defRPr sz="2800" b="1">
                <a:solidFill>
                  <a:schemeClr val="tx1"/>
                </a:solidFill>
                <a:latin typeface="Arial Unicode MS" pitchFamily="34" charset="-128"/>
              </a:defRPr>
            </a:lvl7pPr>
            <a:lvl8pPr marL="3429000" indent="-228600" eaLnBrk="0" fontAlgn="base" hangingPunct="0">
              <a:spcBef>
                <a:spcPct val="0"/>
              </a:spcBef>
              <a:spcAft>
                <a:spcPct val="0"/>
              </a:spcAft>
              <a:defRPr sz="2800" b="1">
                <a:solidFill>
                  <a:schemeClr val="tx1"/>
                </a:solidFill>
                <a:latin typeface="Arial Unicode MS" pitchFamily="34" charset="-128"/>
              </a:defRPr>
            </a:lvl8pPr>
            <a:lvl9pPr marL="3886200" indent="-228600" eaLnBrk="0" fontAlgn="base" hangingPunct="0">
              <a:spcBef>
                <a:spcPct val="0"/>
              </a:spcBef>
              <a:spcAft>
                <a:spcPct val="0"/>
              </a:spcAft>
              <a:defRPr sz="2800" b="1">
                <a:solidFill>
                  <a:schemeClr val="tx1"/>
                </a:solidFill>
                <a:latin typeface="Arial Unicode MS" pitchFamily="34" charset="-128"/>
              </a:defRPr>
            </a:lvl9pPr>
          </a:lstStyle>
          <a:p>
            <a:pPr algn="just" eaLnBrk="1" hangingPunct="1">
              <a:spcBef>
                <a:spcPct val="50000"/>
              </a:spcBef>
            </a:pPr>
            <a:r>
              <a:rPr lang="en-US" altLang="en-US" sz="2400" b="0" dirty="0" smtClean="0">
                <a:solidFill>
                  <a:srgbClr val="FF0000"/>
                </a:solidFill>
                <a:latin typeface="Times New Roman" panose="02020603050405020304" pitchFamily="18" charset="0"/>
                <a:cs typeface="Times New Roman" panose="02020603050405020304" pitchFamily="18" charset="0"/>
              </a:rPr>
              <a:t>Frequency Table </a:t>
            </a:r>
            <a:r>
              <a:rPr lang="en-US" altLang="en-US" sz="2400" b="0" dirty="0" smtClean="0">
                <a:latin typeface="Times New Roman" panose="02020603050405020304" pitchFamily="18" charset="0"/>
                <a:cs typeface="Times New Roman" panose="02020603050405020304" pitchFamily="18" charset="0"/>
              </a:rPr>
              <a:t>represents of </a:t>
            </a:r>
            <a:r>
              <a:rPr lang="en-US" sz="2400" b="0" dirty="0"/>
              <a:t>494 divorce applicants </a:t>
            </a:r>
            <a:r>
              <a:rPr lang="en-US" sz="2400" b="0" dirty="0" smtClean="0"/>
              <a:t>who were divorced in Erbil-Iraq in 2017</a:t>
            </a:r>
            <a:endParaRPr lang="en-US" altLang="en-US" sz="2400" b="0" dirty="0">
              <a:latin typeface="Times New Roman" panose="02020603050405020304" pitchFamily="18" charset="0"/>
              <a:cs typeface="Times New Roman" panose="02020603050405020304" pitchFamily="18" charset="0"/>
            </a:endParaRPr>
          </a:p>
        </p:txBody>
      </p:sp>
      <p:sp>
        <p:nvSpPr>
          <p:cNvPr id="4" name="Rectangle 2"/>
          <p:cNvSpPr txBox="1">
            <a:spLocks noChangeArrowheads="1"/>
          </p:cNvSpPr>
          <p:nvPr/>
        </p:nvSpPr>
        <p:spPr>
          <a:xfrm>
            <a:off x="457200" y="177325"/>
            <a:ext cx="7772400" cy="406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en-US" sz="3000" b="1" dirty="0" smtClean="0">
                <a:solidFill>
                  <a:srgbClr val="0070C0"/>
                </a:solidFill>
                <a:latin typeface="Times New Roman" panose="02020603050405020304" pitchFamily="18" charset="0"/>
                <a:cs typeface="Times New Roman" panose="02020603050405020304" pitchFamily="18" charset="0"/>
              </a:rPr>
              <a:t>Numerical Presentation </a:t>
            </a:r>
            <a:endParaRPr lang="en-US" altLang="en-US" sz="3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3" name="Content Placeholder 2"/>
          <p:cNvGraphicFramePr>
            <a:graphicFrameLocks noGrp="1"/>
          </p:cNvGraphicFramePr>
          <p:nvPr>
            <p:ph/>
            <p:extLst>
              <p:ext uri="{D42A27DB-BD31-4B8C-83A1-F6EECF244321}">
                <p14:modId xmlns:p14="http://schemas.microsoft.com/office/powerpoint/2010/main" val="2496162513"/>
              </p:ext>
            </p:extLst>
          </p:nvPr>
        </p:nvGraphicFramePr>
        <p:xfrm>
          <a:off x="5077714" y="1617517"/>
          <a:ext cx="3759200" cy="1838325"/>
        </p:xfrm>
        <a:graphic>
          <a:graphicData uri="http://schemas.openxmlformats.org/drawingml/2006/table">
            <a:tbl>
              <a:tblPr>
                <a:tableStyleId>{ED083AE6-46FA-4A59-8FB0-9F97EB10719F}</a:tableStyleId>
              </a:tblPr>
              <a:tblGrid>
                <a:gridCol w="1079500">
                  <a:extLst>
                    <a:ext uri="{9D8B030D-6E8A-4147-A177-3AD203B41FA5}">
                      <a16:colId xmlns:a16="http://schemas.microsoft.com/office/drawing/2014/main" val="4216024216"/>
                    </a:ext>
                  </a:extLst>
                </a:gridCol>
                <a:gridCol w="1473200">
                  <a:extLst>
                    <a:ext uri="{9D8B030D-6E8A-4147-A177-3AD203B41FA5}">
                      <a16:colId xmlns:a16="http://schemas.microsoft.com/office/drawing/2014/main" val="3427917668"/>
                    </a:ext>
                  </a:extLst>
                </a:gridCol>
                <a:gridCol w="1206500">
                  <a:extLst>
                    <a:ext uri="{9D8B030D-6E8A-4147-A177-3AD203B41FA5}">
                      <a16:colId xmlns:a16="http://schemas.microsoft.com/office/drawing/2014/main" val="2576684788"/>
                    </a:ext>
                  </a:extLst>
                </a:gridCol>
              </a:tblGrid>
              <a:tr h="609600">
                <a:tc>
                  <a:txBody>
                    <a:bodyPr/>
                    <a:lstStyle/>
                    <a:p>
                      <a:pPr algn="l" rtl="0" fontAlgn="ctr"/>
                      <a:r>
                        <a:rPr lang="en-US" sz="2500" u="none" strike="noStrike" dirty="0">
                          <a:effectLst/>
                          <a:latin typeface="Times New Roman" panose="02020603050405020304" pitchFamily="18" charset="0"/>
                          <a:cs typeface="Times New Roman" panose="02020603050405020304" pitchFamily="18" charset="0"/>
                        </a:rPr>
                        <a:t>Gender</a:t>
                      </a:r>
                      <a:endParaRPr lang="en-US" sz="2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2500" u="none" strike="noStrike" dirty="0">
                          <a:effectLst/>
                          <a:latin typeface="Times New Roman" panose="02020603050405020304" pitchFamily="18" charset="0"/>
                          <a:cs typeface="Times New Roman" panose="02020603050405020304" pitchFamily="18" charset="0"/>
                        </a:rPr>
                        <a:t>Frequency </a:t>
                      </a:r>
                      <a:endParaRPr lang="en-US" sz="2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2500" u="none" strike="noStrike">
                          <a:effectLst/>
                          <a:latin typeface="Times New Roman" panose="02020603050405020304" pitchFamily="18" charset="0"/>
                          <a:cs typeface="Times New Roman" panose="02020603050405020304" pitchFamily="18" charset="0"/>
                        </a:rPr>
                        <a:t>% </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077342779"/>
                  </a:ext>
                </a:extLst>
              </a:tr>
              <a:tr h="409575">
                <a:tc>
                  <a:txBody>
                    <a:bodyPr/>
                    <a:lstStyle/>
                    <a:p>
                      <a:pPr algn="l" rtl="0" fontAlgn="ctr"/>
                      <a:r>
                        <a:rPr lang="en-US" sz="2500" u="none" strike="noStrike" dirty="0">
                          <a:effectLst/>
                          <a:latin typeface="Times New Roman" panose="02020603050405020304" pitchFamily="18" charset="0"/>
                          <a:cs typeface="Times New Roman" panose="02020603050405020304" pitchFamily="18" charset="0"/>
                        </a:rPr>
                        <a:t>Male</a:t>
                      </a:r>
                      <a:endParaRPr lang="en-US" sz="2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2500" b="1" u="none" strike="noStrike" dirty="0">
                          <a:effectLst/>
                          <a:latin typeface="Times New Roman" panose="02020603050405020304" pitchFamily="18" charset="0"/>
                          <a:cs typeface="Times New Roman" panose="02020603050405020304" pitchFamily="18" charset="0"/>
                        </a:rPr>
                        <a:t>240</a:t>
                      </a:r>
                      <a:endParaRPr lang="en-US" sz="25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2500" b="1" u="none" strike="noStrike" dirty="0">
                          <a:effectLst/>
                          <a:latin typeface="Times New Roman" panose="02020603050405020304" pitchFamily="18" charset="0"/>
                          <a:cs typeface="Times New Roman" panose="02020603050405020304" pitchFamily="18" charset="0"/>
                        </a:rPr>
                        <a:t>48.6</a:t>
                      </a:r>
                      <a:endParaRPr lang="en-US" sz="25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540295988"/>
                  </a:ext>
                </a:extLst>
              </a:tr>
              <a:tr h="409575">
                <a:tc>
                  <a:txBody>
                    <a:bodyPr/>
                    <a:lstStyle/>
                    <a:p>
                      <a:pPr algn="l" rtl="0" fontAlgn="ctr"/>
                      <a:r>
                        <a:rPr lang="en-US" sz="2500" u="none" strike="noStrike">
                          <a:effectLst/>
                          <a:latin typeface="Times New Roman" panose="02020603050405020304" pitchFamily="18" charset="0"/>
                          <a:cs typeface="Times New Roman" panose="02020603050405020304" pitchFamily="18" charset="0"/>
                        </a:rPr>
                        <a:t>Female </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2500" b="1" u="none" strike="noStrike" dirty="0">
                          <a:effectLst/>
                          <a:latin typeface="Times New Roman" panose="02020603050405020304" pitchFamily="18" charset="0"/>
                          <a:cs typeface="Times New Roman" panose="02020603050405020304" pitchFamily="18" charset="0"/>
                        </a:rPr>
                        <a:t>254</a:t>
                      </a:r>
                      <a:endParaRPr lang="en-US" sz="25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2500" b="1" u="none" strike="noStrike" dirty="0">
                          <a:effectLst/>
                          <a:latin typeface="Times New Roman" panose="02020603050405020304" pitchFamily="18" charset="0"/>
                          <a:cs typeface="Times New Roman" panose="02020603050405020304" pitchFamily="18" charset="0"/>
                        </a:rPr>
                        <a:t>51.4</a:t>
                      </a:r>
                      <a:endParaRPr lang="en-US" sz="25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328642222"/>
                  </a:ext>
                </a:extLst>
              </a:tr>
              <a:tr h="409575">
                <a:tc>
                  <a:txBody>
                    <a:bodyPr/>
                    <a:lstStyle/>
                    <a:p>
                      <a:pPr algn="l" rtl="0" fontAlgn="ctr"/>
                      <a:r>
                        <a:rPr lang="en-US" sz="2500" u="none" strike="noStrike">
                          <a:effectLst/>
                          <a:latin typeface="Times New Roman" panose="02020603050405020304" pitchFamily="18" charset="0"/>
                          <a:cs typeface="Times New Roman" panose="02020603050405020304" pitchFamily="18" charset="0"/>
                        </a:rPr>
                        <a:t>Total</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2500" u="none" strike="noStrike">
                          <a:effectLst/>
                          <a:latin typeface="Times New Roman" panose="02020603050405020304" pitchFamily="18" charset="0"/>
                          <a:cs typeface="Times New Roman" panose="02020603050405020304" pitchFamily="18" charset="0"/>
                        </a:rPr>
                        <a:t>494</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2500" u="none" strike="noStrike" dirty="0">
                          <a:effectLst/>
                          <a:latin typeface="Times New Roman" panose="02020603050405020304" pitchFamily="18" charset="0"/>
                          <a:cs typeface="Times New Roman" panose="02020603050405020304" pitchFamily="18" charset="0"/>
                        </a:rPr>
                        <a:t>100</a:t>
                      </a:r>
                      <a:endParaRPr lang="en-US" sz="2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27205067"/>
                  </a:ext>
                </a:extLst>
              </a:tr>
            </a:tbl>
          </a:graphicData>
        </a:graphic>
      </p:graphicFrame>
      <p:sp>
        <p:nvSpPr>
          <p:cNvPr id="5" name="Slide Number Placeholder 3"/>
          <p:cNvSpPr>
            <a:spLocks noGrp="1"/>
          </p:cNvSpPr>
          <p:nvPr>
            <p:ph type="sldNum" sz="quarter" idx="12"/>
          </p:nvPr>
        </p:nvSpPr>
        <p:spPr/>
        <p:txBody>
          <a:bodyPr/>
          <a:lstStyle/>
          <a:p>
            <a:r>
              <a:rPr lang="en-US" dirty="0" smtClean="0"/>
              <a:t>14</a:t>
            </a:r>
            <a:endParaRPr lang="hi-IN" dirty="0"/>
          </a:p>
        </p:txBody>
      </p:sp>
      <p:graphicFrame>
        <p:nvGraphicFramePr>
          <p:cNvPr id="2" name="Table 1"/>
          <p:cNvGraphicFramePr>
            <a:graphicFrameLocks noGrp="1"/>
          </p:cNvGraphicFramePr>
          <p:nvPr>
            <p:extLst>
              <p:ext uri="{D42A27DB-BD31-4B8C-83A1-F6EECF244321}">
                <p14:modId xmlns:p14="http://schemas.microsoft.com/office/powerpoint/2010/main" val="1114259546"/>
              </p:ext>
            </p:extLst>
          </p:nvPr>
        </p:nvGraphicFramePr>
        <p:xfrm>
          <a:off x="228600" y="3872691"/>
          <a:ext cx="7831200" cy="2525456"/>
        </p:xfrm>
        <a:graphic>
          <a:graphicData uri="http://schemas.openxmlformats.org/drawingml/2006/table">
            <a:tbl>
              <a:tblPr>
                <a:tableStyleId>{BC89EF96-8CEA-46FF-86C4-4CE0E7609802}</a:tableStyleId>
              </a:tblPr>
              <a:tblGrid>
                <a:gridCol w="1676400">
                  <a:extLst>
                    <a:ext uri="{9D8B030D-6E8A-4147-A177-3AD203B41FA5}">
                      <a16:colId xmlns:a16="http://schemas.microsoft.com/office/drawing/2014/main" val="1113794803"/>
                    </a:ext>
                  </a:extLst>
                </a:gridCol>
                <a:gridCol w="2116201">
                  <a:extLst>
                    <a:ext uri="{9D8B030D-6E8A-4147-A177-3AD203B41FA5}">
                      <a16:colId xmlns:a16="http://schemas.microsoft.com/office/drawing/2014/main" val="2132260007"/>
                    </a:ext>
                  </a:extLst>
                </a:gridCol>
                <a:gridCol w="838200">
                  <a:extLst>
                    <a:ext uri="{9D8B030D-6E8A-4147-A177-3AD203B41FA5}">
                      <a16:colId xmlns:a16="http://schemas.microsoft.com/office/drawing/2014/main" val="697667530"/>
                    </a:ext>
                  </a:extLst>
                </a:gridCol>
                <a:gridCol w="1295400">
                  <a:extLst>
                    <a:ext uri="{9D8B030D-6E8A-4147-A177-3AD203B41FA5}">
                      <a16:colId xmlns:a16="http://schemas.microsoft.com/office/drawing/2014/main" val="3202232519"/>
                    </a:ext>
                  </a:extLst>
                </a:gridCol>
                <a:gridCol w="762000">
                  <a:extLst>
                    <a:ext uri="{9D8B030D-6E8A-4147-A177-3AD203B41FA5}">
                      <a16:colId xmlns:a16="http://schemas.microsoft.com/office/drawing/2014/main" val="2664763669"/>
                    </a:ext>
                  </a:extLst>
                </a:gridCol>
                <a:gridCol w="1142999">
                  <a:extLst>
                    <a:ext uri="{9D8B030D-6E8A-4147-A177-3AD203B41FA5}">
                      <a16:colId xmlns:a16="http://schemas.microsoft.com/office/drawing/2014/main" val="3116969878"/>
                    </a:ext>
                  </a:extLst>
                </a:gridCol>
              </a:tblGrid>
              <a:tr h="329947">
                <a:tc rowSpan="2" gridSpan="2">
                  <a:txBody>
                    <a:bodyPr/>
                    <a:lstStyle/>
                    <a:p>
                      <a:pPr algn="ctr" fontAlgn="b"/>
                      <a:r>
                        <a:rPr lang="en-US" sz="2200" u="none" strike="noStrike" dirty="0">
                          <a:effectLst/>
                        </a:rPr>
                        <a:t> </a:t>
                      </a:r>
                      <a:endParaRPr lang="en-US" sz="2200" b="0" i="0" u="none" strike="noStrike" dirty="0">
                        <a:solidFill>
                          <a:srgbClr val="000000"/>
                        </a:solidFill>
                        <a:effectLst/>
                        <a:latin typeface="Calibri" panose="020F0502020204030204" pitchFamily="34" charset="0"/>
                      </a:endParaRPr>
                    </a:p>
                  </a:txBody>
                  <a:tcPr marL="6985" marR="6985" marT="6985" marB="0" anchor="b"/>
                </a:tc>
                <a:tc rowSpan="2" hMerge="1">
                  <a:txBody>
                    <a:bodyPr/>
                    <a:lstStyle/>
                    <a:p>
                      <a:endParaRPr lang="en-US"/>
                    </a:p>
                  </a:txBody>
                  <a:tcPr/>
                </a:tc>
                <a:tc gridSpan="2">
                  <a:txBody>
                    <a:bodyPr/>
                    <a:lstStyle/>
                    <a:p>
                      <a:pPr algn="ctr" fontAlgn="ctr"/>
                      <a:r>
                        <a:rPr lang="en-US" sz="2200" u="none" strike="noStrike">
                          <a:effectLst/>
                        </a:rPr>
                        <a:t>Men</a:t>
                      </a:r>
                      <a:endParaRPr lang="en-US" sz="2200" b="0" i="0" u="none" strike="noStrike">
                        <a:solidFill>
                          <a:srgbClr val="000000"/>
                        </a:solidFill>
                        <a:effectLst/>
                        <a:latin typeface="Times New Roman" panose="02020603050405020304" pitchFamily="18" charset="0"/>
                      </a:endParaRPr>
                    </a:p>
                  </a:txBody>
                  <a:tcPr marL="6985" marR="6985" marT="6985" marB="0" anchor="ctr"/>
                </a:tc>
                <a:tc hMerge="1">
                  <a:txBody>
                    <a:bodyPr/>
                    <a:lstStyle/>
                    <a:p>
                      <a:endParaRPr lang="en-US"/>
                    </a:p>
                  </a:txBody>
                  <a:tcPr/>
                </a:tc>
                <a:tc gridSpan="2">
                  <a:txBody>
                    <a:bodyPr/>
                    <a:lstStyle/>
                    <a:p>
                      <a:pPr algn="ctr" fontAlgn="ctr"/>
                      <a:r>
                        <a:rPr lang="en-US" sz="2200" u="none" strike="noStrike">
                          <a:effectLst/>
                        </a:rPr>
                        <a:t>Women</a:t>
                      </a:r>
                      <a:endParaRPr lang="en-US" sz="2200" b="0" i="0" u="none" strike="noStrike">
                        <a:solidFill>
                          <a:srgbClr val="000000"/>
                        </a:solidFill>
                        <a:effectLst/>
                        <a:latin typeface="Times New Roman" panose="02020603050405020304" pitchFamily="18" charset="0"/>
                      </a:endParaRPr>
                    </a:p>
                  </a:txBody>
                  <a:tcPr marL="6985" marR="6985" marT="6985" marB="0" anchor="ctr"/>
                </a:tc>
                <a:tc hMerge="1">
                  <a:txBody>
                    <a:bodyPr/>
                    <a:lstStyle/>
                    <a:p>
                      <a:endParaRPr lang="en-US"/>
                    </a:p>
                  </a:txBody>
                  <a:tcPr/>
                </a:tc>
                <a:extLst>
                  <a:ext uri="{0D108BD9-81ED-4DB2-BD59-A6C34878D82A}">
                    <a16:rowId xmlns:a16="http://schemas.microsoft.com/office/drawing/2014/main" val="306505784"/>
                  </a:ext>
                </a:extLst>
              </a:tr>
              <a:tr h="306023">
                <a:tc gridSpan="2" vMerge="1">
                  <a:txBody>
                    <a:bodyPr/>
                    <a:lstStyle/>
                    <a:p>
                      <a:endParaRPr lang="en-US"/>
                    </a:p>
                  </a:txBody>
                  <a:tcPr/>
                </a:tc>
                <a:tc hMerge="1" vMerge="1">
                  <a:txBody>
                    <a:bodyPr/>
                    <a:lstStyle/>
                    <a:p>
                      <a:endParaRPr lang="en-US"/>
                    </a:p>
                  </a:txBody>
                  <a:tcPr/>
                </a:tc>
                <a:tc>
                  <a:txBody>
                    <a:bodyPr/>
                    <a:lstStyle/>
                    <a:p>
                      <a:pPr algn="ctr" fontAlgn="ctr"/>
                      <a:r>
                        <a:rPr lang="en-US" sz="2200" u="none" strike="noStrike" dirty="0">
                          <a:effectLst/>
                        </a:rPr>
                        <a:t>F</a:t>
                      </a:r>
                      <a:endParaRPr lang="en-US" sz="2200" b="0" i="0" u="none" strike="noStrike" dirty="0">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F</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a:t>
                      </a:r>
                      <a:endParaRPr lang="en-US" sz="2200" b="0" i="0" u="none" strike="noStrike">
                        <a:solidFill>
                          <a:srgbClr val="000000"/>
                        </a:solidFill>
                        <a:effectLst/>
                        <a:latin typeface="Times New Roman" panose="02020603050405020304" pitchFamily="18" charset="0"/>
                      </a:endParaRPr>
                    </a:p>
                  </a:txBody>
                  <a:tcPr marL="6985" marR="6985" marT="6985" marB="0" anchor="ctr"/>
                </a:tc>
                <a:extLst>
                  <a:ext uri="{0D108BD9-81ED-4DB2-BD59-A6C34878D82A}">
                    <a16:rowId xmlns:a16="http://schemas.microsoft.com/office/drawing/2014/main" val="1913054123"/>
                  </a:ext>
                </a:extLst>
              </a:tr>
              <a:tr h="297212">
                <a:tc rowSpan="5">
                  <a:txBody>
                    <a:bodyPr/>
                    <a:lstStyle/>
                    <a:p>
                      <a:pPr algn="ctr" fontAlgn="ctr"/>
                      <a:r>
                        <a:rPr lang="en-US" sz="2200" u="none" strike="noStrike" dirty="0">
                          <a:effectLst/>
                        </a:rPr>
                        <a:t>Level of Education</a:t>
                      </a:r>
                      <a:endParaRPr lang="en-US" sz="2200" b="0" i="0" u="none" strike="noStrike" dirty="0">
                        <a:solidFill>
                          <a:srgbClr val="000000"/>
                        </a:solidFill>
                        <a:effectLst/>
                        <a:latin typeface="Calibri" panose="020F0502020204030204" pitchFamily="34" charset="0"/>
                      </a:endParaRPr>
                    </a:p>
                  </a:txBody>
                  <a:tcPr marL="6985" marR="6985" marT="6985" marB="0" anchor="ctr"/>
                </a:tc>
                <a:tc>
                  <a:txBody>
                    <a:bodyPr/>
                    <a:lstStyle/>
                    <a:p>
                      <a:pPr algn="l" rtl="0" fontAlgn="ctr"/>
                      <a:r>
                        <a:rPr lang="en-US" sz="2200" u="none" strike="noStrike" dirty="0">
                          <a:effectLst/>
                        </a:rPr>
                        <a:t>Illiterate</a:t>
                      </a:r>
                      <a:endParaRPr lang="en-US" sz="2200" b="0" i="0" u="none" strike="noStrike" dirty="0">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44</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18.30%</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44</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17.30%</a:t>
                      </a:r>
                      <a:endParaRPr lang="en-US" sz="2200" b="0" i="0" u="none" strike="noStrike">
                        <a:solidFill>
                          <a:srgbClr val="000000"/>
                        </a:solidFill>
                        <a:effectLst/>
                        <a:latin typeface="Times New Roman" panose="02020603050405020304" pitchFamily="18" charset="0"/>
                      </a:endParaRPr>
                    </a:p>
                  </a:txBody>
                  <a:tcPr marL="6985" marR="6985" marT="6985" marB="0" anchor="ctr"/>
                </a:tc>
                <a:extLst>
                  <a:ext uri="{0D108BD9-81ED-4DB2-BD59-A6C34878D82A}">
                    <a16:rowId xmlns:a16="http://schemas.microsoft.com/office/drawing/2014/main" val="864681456"/>
                  </a:ext>
                </a:extLst>
              </a:tr>
              <a:tr h="297212">
                <a:tc vMerge="1">
                  <a:txBody>
                    <a:bodyPr/>
                    <a:lstStyle/>
                    <a:p>
                      <a:endParaRPr lang="en-US"/>
                    </a:p>
                  </a:txBody>
                  <a:tcPr/>
                </a:tc>
                <a:tc>
                  <a:txBody>
                    <a:bodyPr/>
                    <a:lstStyle/>
                    <a:p>
                      <a:pPr algn="l" rtl="0" fontAlgn="ctr"/>
                      <a:r>
                        <a:rPr lang="en-US" sz="2200" u="none" strike="noStrike" dirty="0">
                          <a:effectLst/>
                        </a:rPr>
                        <a:t>Elementary</a:t>
                      </a:r>
                      <a:endParaRPr lang="en-US" sz="2200" b="0" i="0" u="none" strike="noStrike" dirty="0">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dirty="0">
                          <a:effectLst/>
                        </a:rPr>
                        <a:t>40</a:t>
                      </a:r>
                      <a:endParaRPr lang="en-US" sz="2200" b="0" i="0" u="none" strike="noStrike" dirty="0">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dirty="0">
                          <a:effectLst/>
                        </a:rPr>
                        <a:t>16.70%</a:t>
                      </a:r>
                      <a:endParaRPr lang="en-US" sz="2200" b="0" i="0" u="none" strike="noStrike" dirty="0">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48</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18.90%</a:t>
                      </a:r>
                      <a:endParaRPr lang="en-US" sz="2200" b="0" i="0" u="none" strike="noStrike">
                        <a:solidFill>
                          <a:srgbClr val="000000"/>
                        </a:solidFill>
                        <a:effectLst/>
                        <a:latin typeface="Times New Roman" panose="02020603050405020304" pitchFamily="18" charset="0"/>
                      </a:endParaRPr>
                    </a:p>
                  </a:txBody>
                  <a:tcPr marL="6985" marR="6985" marT="6985" marB="0" anchor="ctr"/>
                </a:tc>
                <a:extLst>
                  <a:ext uri="{0D108BD9-81ED-4DB2-BD59-A6C34878D82A}">
                    <a16:rowId xmlns:a16="http://schemas.microsoft.com/office/drawing/2014/main" val="4071140219"/>
                  </a:ext>
                </a:extLst>
              </a:tr>
              <a:tr h="297212">
                <a:tc vMerge="1">
                  <a:txBody>
                    <a:bodyPr/>
                    <a:lstStyle/>
                    <a:p>
                      <a:endParaRPr lang="en-US"/>
                    </a:p>
                  </a:txBody>
                  <a:tcPr/>
                </a:tc>
                <a:tc>
                  <a:txBody>
                    <a:bodyPr/>
                    <a:lstStyle/>
                    <a:p>
                      <a:pPr algn="l" rtl="0" fontAlgn="ctr"/>
                      <a:r>
                        <a:rPr lang="en-US" sz="2200" u="none" strike="noStrike">
                          <a:effectLst/>
                        </a:rPr>
                        <a:t>Secondary</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50</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dirty="0">
                          <a:effectLst/>
                        </a:rPr>
                        <a:t>20.80%</a:t>
                      </a:r>
                      <a:endParaRPr lang="en-US" sz="2200" b="0" i="0" u="none" strike="noStrike" dirty="0">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44</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17.30%</a:t>
                      </a:r>
                      <a:endParaRPr lang="en-US" sz="2200" b="0" i="0" u="none" strike="noStrike">
                        <a:solidFill>
                          <a:srgbClr val="000000"/>
                        </a:solidFill>
                        <a:effectLst/>
                        <a:latin typeface="Times New Roman" panose="02020603050405020304" pitchFamily="18" charset="0"/>
                      </a:endParaRPr>
                    </a:p>
                  </a:txBody>
                  <a:tcPr marL="6985" marR="6985" marT="6985" marB="0" anchor="ctr"/>
                </a:tc>
                <a:extLst>
                  <a:ext uri="{0D108BD9-81ED-4DB2-BD59-A6C34878D82A}">
                    <a16:rowId xmlns:a16="http://schemas.microsoft.com/office/drawing/2014/main" val="3070584007"/>
                  </a:ext>
                </a:extLst>
              </a:tr>
              <a:tr h="297212">
                <a:tc vMerge="1">
                  <a:txBody>
                    <a:bodyPr/>
                    <a:lstStyle/>
                    <a:p>
                      <a:endParaRPr lang="en-US"/>
                    </a:p>
                  </a:txBody>
                  <a:tcPr/>
                </a:tc>
                <a:tc>
                  <a:txBody>
                    <a:bodyPr/>
                    <a:lstStyle/>
                    <a:p>
                      <a:pPr algn="l" rtl="0" fontAlgn="ctr"/>
                      <a:r>
                        <a:rPr lang="en-US" sz="2200" u="none" strike="noStrike">
                          <a:effectLst/>
                        </a:rPr>
                        <a:t>High School</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44</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dirty="0">
                          <a:effectLst/>
                        </a:rPr>
                        <a:t>18.30%</a:t>
                      </a:r>
                      <a:endParaRPr lang="en-US" sz="2200" b="0" i="0" u="none" strike="noStrike" dirty="0">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dirty="0">
                          <a:effectLst/>
                        </a:rPr>
                        <a:t>42</a:t>
                      </a:r>
                      <a:endParaRPr lang="en-US" sz="2200" b="0" i="0" u="none" strike="noStrike" dirty="0">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dirty="0">
                          <a:effectLst/>
                        </a:rPr>
                        <a:t>16.50%</a:t>
                      </a:r>
                      <a:endParaRPr lang="en-US" sz="2200" b="0" i="0" u="none" strike="noStrike" dirty="0">
                        <a:solidFill>
                          <a:srgbClr val="000000"/>
                        </a:solidFill>
                        <a:effectLst/>
                        <a:latin typeface="Times New Roman" panose="02020603050405020304" pitchFamily="18" charset="0"/>
                      </a:endParaRPr>
                    </a:p>
                  </a:txBody>
                  <a:tcPr marL="6985" marR="6985" marT="6985" marB="0" anchor="ctr"/>
                </a:tc>
                <a:extLst>
                  <a:ext uri="{0D108BD9-81ED-4DB2-BD59-A6C34878D82A}">
                    <a16:rowId xmlns:a16="http://schemas.microsoft.com/office/drawing/2014/main" val="3554177695"/>
                  </a:ext>
                </a:extLst>
              </a:tr>
              <a:tr h="471866">
                <a:tc vMerge="1">
                  <a:txBody>
                    <a:bodyPr/>
                    <a:lstStyle/>
                    <a:p>
                      <a:endParaRPr lang="en-US"/>
                    </a:p>
                  </a:txBody>
                  <a:tcPr/>
                </a:tc>
                <a:tc>
                  <a:txBody>
                    <a:bodyPr/>
                    <a:lstStyle/>
                    <a:p>
                      <a:pPr algn="l" rtl="0" fontAlgn="ctr"/>
                      <a:r>
                        <a:rPr lang="en-US" sz="2200" u="none" strike="noStrike">
                          <a:effectLst/>
                        </a:rPr>
                        <a:t>More than HS</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dirty="0">
                          <a:effectLst/>
                        </a:rPr>
                        <a:t>62</a:t>
                      </a:r>
                      <a:endParaRPr lang="en-US" sz="2200" b="0" i="0" u="none" strike="noStrike" dirty="0">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dirty="0">
                          <a:effectLst/>
                        </a:rPr>
                        <a:t>25.80%</a:t>
                      </a:r>
                      <a:endParaRPr lang="en-US" sz="2200" b="0" i="0" u="none" strike="noStrike" dirty="0">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a:effectLst/>
                        </a:rPr>
                        <a:t>76</a:t>
                      </a:r>
                      <a:endParaRPr lang="en-US" sz="2200" b="0" i="0" u="none" strike="noStrike">
                        <a:solidFill>
                          <a:srgbClr val="000000"/>
                        </a:solidFill>
                        <a:effectLst/>
                        <a:latin typeface="Times New Roman" panose="02020603050405020304" pitchFamily="18" charset="0"/>
                      </a:endParaRPr>
                    </a:p>
                  </a:txBody>
                  <a:tcPr marL="6985" marR="6985" marT="6985" marB="0" anchor="ctr"/>
                </a:tc>
                <a:tc>
                  <a:txBody>
                    <a:bodyPr/>
                    <a:lstStyle/>
                    <a:p>
                      <a:pPr algn="ctr" fontAlgn="ctr"/>
                      <a:r>
                        <a:rPr lang="en-US" sz="2200" u="none" strike="noStrike" dirty="0">
                          <a:effectLst/>
                        </a:rPr>
                        <a:t>29.90%</a:t>
                      </a:r>
                      <a:endParaRPr lang="en-US" sz="2200" b="0" i="0" u="none" strike="noStrike" dirty="0">
                        <a:solidFill>
                          <a:srgbClr val="000000"/>
                        </a:solidFill>
                        <a:effectLst/>
                        <a:latin typeface="Times New Roman" panose="02020603050405020304" pitchFamily="18" charset="0"/>
                      </a:endParaRPr>
                    </a:p>
                  </a:txBody>
                  <a:tcPr marL="6985" marR="6985" marT="6985" marB="0" anchor="ctr"/>
                </a:tc>
                <a:extLst>
                  <a:ext uri="{0D108BD9-81ED-4DB2-BD59-A6C34878D82A}">
                    <a16:rowId xmlns:a16="http://schemas.microsoft.com/office/drawing/2014/main" val="285190588"/>
                  </a:ext>
                </a:extLst>
              </a:tr>
            </a:tbl>
          </a:graphicData>
        </a:graphic>
      </p:graphicFrame>
      <p:sp>
        <p:nvSpPr>
          <p:cNvPr id="8" name="Text Box 25"/>
          <p:cNvSpPr txBox="1">
            <a:spLocks noChangeArrowheads="1"/>
          </p:cNvSpPr>
          <p:nvPr/>
        </p:nvSpPr>
        <p:spPr bwMode="auto">
          <a:xfrm>
            <a:off x="228600" y="3490406"/>
            <a:ext cx="82296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vert="horz" lIns="91440" tIns="45720" rIns="91440" bIns="45720" rtlCol="0">
            <a:spAutoFit/>
          </a:bodyPr>
          <a:lstStyle>
            <a:lvl1pPr marL="342900" indent="-342900" algn="l" defTabSz="914400" rtl="0" eaLnBrk="0" latinLnBrk="0" hangingPunct="0">
              <a:spcBef>
                <a:spcPct val="20000"/>
              </a:spcBef>
              <a:buFont typeface="Arial" pitchFamily="34" charset="0"/>
              <a:buChar char="•"/>
              <a:defRPr sz="2800" b="1" kern="1200">
                <a:solidFill>
                  <a:schemeClr val="tx1"/>
                </a:solidFill>
                <a:latin typeface="Arial Unicode MS" pitchFamily="34" charset="-128"/>
                <a:ea typeface="+mn-ea"/>
                <a:cs typeface="+mn-cs"/>
              </a:defRPr>
            </a:lvl1pPr>
            <a:lvl2pPr marL="742950" indent="-285750" algn="l" defTabSz="914400" rtl="0" eaLnBrk="0" latinLnBrk="0" hangingPunct="0">
              <a:spcBef>
                <a:spcPct val="20000"/>
              </a:spcBef>
              <a:buFont typeface="Arial" pitchFamily="34" charset="0"/>
              <a:buChar char="–"/>
              <a:defRPr sz="2800" b="1" kern="1200">
                <a:solidFill>
                  <a:schemeClr val="tx1"/>
                </a:solidFill>
                <a:latin typeface="Arial Unicode MS" pitchFamily="34" charset="-128"/>
                <a:ea typeface="+mn-ea"/>
                <a:cs typeface="+mn-cs"/>
              </a:defRPr>
            </a:lvl2pPr>
            <a:lvl3pPr marL="1143000" indent="-228600" algn="l" defTabSz="914400" rtl="0" eaLnBrk="0" latinLnBrk="0" hangingPunct="0">
              <a:spcBef>
                <a:spcPct val="20000"/>
              </a:spcBef>
              <a:buFont typeface="Arial" pitchFamily="34" charset="0"/>
              <a:buChar char="•"/>
              <a:defRPr sz="2800" b="1" kern="1200">
                <a:solidFill>
                  <a:schemeClr val="tx1"/>
                </a:solidFill>
                <a:latin typeface="Arial Unicode MS" pitchFamily="34" charset="-128"/>
                <a:ea typeface="+mn-ea"/>
                <a:cs typeface="+mn-cs"/>
              </a:defRPr>
            </a:lvl3pPr>
            <a:lvl4pPr marL="1600200" indent="-228600" algn="l" defTabSz="914400" rtl="0" eaLnBrk="0" latinLnBrk="0" hangingPunct="0">
              <a:spcBef>
                <a:spcPct val="20000"/>
              </a:spcBef>
              <a:buFont typeface="Arial" pitchFamily="34" charset="0"/>
              <a:buChar char="–"/>
              <a:defRPr sz="2800" b="1" kern="1200">
                <a:solidFill>
                  <a:schemeClr val="tx1"/>
                </a:solidFill>
                <a:latin typeface="Arial Unicode MS" pitchFamily="34" charset="-128"/>
                <a:ea typeface="+mn-ea"/>
                <a:cs typeface="+mn-cs"/>
              </a:defRPr>
            </a:lvl4pPr>
            <a:lvl5pPr marL="2057400" indent="-228600" algn="l" defTabSz="914400" rtl="0" eaLnBrk="0" latinLnBrk="0" hangingPunct="0">
              <a:spcBef>
                <a:spcPct val="20000"/>
              </a:spcBef>
              <a:buFont typeface="Arial" pitchFamily="34" charset="0"/>
              <a:buChar char="»"/>
              <a:defRPr sz="2800" b="1" kern="1200">
                <a:solidFill>
                  <a:schemeClr val="tx1"/>
                </a:solidFill>
                <a:latin typeface="Arial Unicode MS" pitchFamily="34" charset="-128"/>
                <a:ea typeface="+mn-ea"/>
                <a:cs typeface="+mn-cs"/>
              </a:defRPr>
            </a:lvl5pPr>
            <a:lvl6pPr marL="2514600" indent="-228600" algn="l" defTabSz="914400" rtl="0" eaLnBrk="0" fontAlgn="base" latinLnBrk="0" hangingPunct="0">
              <a:spcBef>
                <a:spcPct val="0"/>
              </a:spcBef>
              <a:spcAft>
                <a:spcPct val="0"/>
              </a:spcAft>
              <a:buFont typeface="Arial" pitchFamily="34" charset="0"/>
              <a:buChar char="•"/>
              <a:defRPr sz="2800" b="1" kern="1200">
                <a:solidFill>
                  <a:schemeClr val="tx1"/>
                </a:solidFill>
                <a:latin typeface="Arial Unicode MS" pitchFamily="34" charset="-128"/>
                <a:ea typeface="+mn-ea"/>
                <a:cs typeface="+mn-cs"/>
              </a:defRPr>
            </a:lvl6pPr>
            <a:lvl7pPr marL="2971800" indent="-228600" algn="l" defTabSz="914400" rtl="0" eaLnBrk="0" fontAlgn="base" latinLnBrk="0" hangingPunct="0">
              <a:spcBef>
                <a:spcPct val="0"/>
              </a:spcBef>
              <a:spcAft>
                <a:spcPct val="0"/>
              </a:spcAft>
              <a:buFont typeface="Arial" pitchFamily="34" charset="0"/>
              <a:buChar char="•"/>
              <a:defRPr sz="2800" b="1" kern="1200">
                <a:solidFill>
                  <a:schemeClr val="tx1"/>
                </a:solidFill>
                <a:latin typeface="Arial Unicode MS" pitchFamily="34" charset="-128"/>
                <a:ea typeface="+mn-ea"/>
                <a:cs typeface="+mn-cs"/>
              </a:defRPr>
            </a:lvl7pPr>
            <a:lvl8pPr marL="3429000" indent="-228600" algn="l" defTabSz="914400" rtl="0" eaLnBrk="0" fontAlgn="base" latinLnBrk="0" hangingPunct="0">
              <a:spcBef>
                <a:spcPct val="0"/>
              </a:spcBef>
              <a:spcAft>
                <a:spcPct val="0"/>
              </a:spcAft>
              <a:buFont typeface="Arial" pitchFamily="34" charset="0"/>
              <a:buChar char="•"/>
              <a:defRPr sz="2800" b="1" kern="1200">
                <a:solidFill>
                  <a:schemeClr val="tx1"/>
                </a:solidFill>
                <a:latin typeface="Arial Unicode MS" pitchFamily="34" charset="-128"/>
                <a:ea typeface="+mn-ea"/>
                <a:cs typeface="+mn-cs"/>
              </a:defRPr>
            </a:lvl8pPr>
            <a:lvl9pPr marL="3886200" indent="-228600" algn="l" defTabSz="914400" rtl="0" eaLnBrk="0" fontAlgn="base" latinLnBrk="0" hangingPunct="0">
              <a:spcBef>
                <a:spcPct val="0"/>
              </a:spcBef>
              <a:spcAft>
                <a:spcPct val="0"/>
              </a:spcAft>
              <a:buFont typeface="Arial" pitchFamily="34" charset="0"/>
              <a:buChar char="•"/>
              <a:defRPr sz="2800" b="1" kern="1200">
                <a:solidFill>
                  <a:schemeClr val="tx1"/>
                </a:solidFill>
                <a:latin typeface="Arial Unicode MS" pitchFamily="34" charset="-128"/>
                <a:ea typeface="+mn-ea"/>
                <a:cs typeface="+mn-cs"/>
              </a:defRPr>
            </a:lvl9pPr>
          </a:lstStyle>
          <a:p>
            <a:pPr marL="0" indent="0" algn="just" eaLnBrk="1" hangingPunct="1">
              <a:spcBef>
                <a:spcPct val="50000"/>
              </a:spcBef>
              <a:buNone/>
            </a:pPr>
            <a:r>
              <a:rPr lang="en-US" altLang="en-US" sz="2200" b="0" dirty="0" smtClean="0">
                <a:solidFill>
                  <a:srgbClr val="FF0000"/>
                </a:solidFill>
                <a:latin typeface="Times New Roman" panose="02020603050405020304" pitchFamily="18" charset="0"/>
                <a:cs typeface="Times New Roman" panose="02020603050405020304" pitchFamily="18" charset="0"/>
              </a:rPr>
              <a:t>Frequency Table </a:t>
            </a:r>
            <a:r>
              <a:rPr lang="en-US" altLang="en-US" sz="2200" b="0" dirty="0" smtClean="0">
                <a:latin typeface="Times New Roman" panose="02020603050405020304" pitchFamily="18" charset="0"/>
                <a:cs typeface="Times New Roman" panose="02020603050405020304" pitchFamily="18" charset="0"/>
              </a:rPr>
              <a:t>between Men and Women for Level of Education</a:t>
            </a:r>
            <a:endParaRPr lang="en-US" altLang="en-US" sz="2200" b="0" dirty="0">
              <a:latin typeface="Times New Roman" panose="02020603050405020304" pitchFamily="18" charset="0"/>
              <a:cs typeface="Times New Roman" panose="02020603050405020304" pitchFamily="18" charset="0"/>
            </a:endParaRPr>
          </a:p>
        </p:txBody>
      </p:sp>
      <p:sp>
        <p:nvSpPr>
          <p:cNvPr id="7" name="Rectangle 6"/>
          <p:cNvSpPr/>
          <p:nvPr/>
        </p:nvSpPr>
        <p:spPr>
          <a:xfrm>
            <a:off x="228600" y="661056"/>
            <a:ext cx="8636000" cy="830997"/>
          </a:xfrm>
          <a:prstGeom prst="rect">
            <a:avLst/>
          </a:prstGeom>
          <a:solidFill>
            <a:schemeClr val="accent6">
              <a:lumMod val="20000"/>
              <a:lumOff val="80000"/>
            </a:schemeClr>
          </a:solidFill>
        </p:spPr>
        <p:txBody>
          <a:bodyPr wrap="square">
            <a:spAutoFit/>
          </a:bodyPr>
          <a:lstStyle/>
          <a:p>
            <a:r>
              <a:rPr lang="es-ES_tradnl" sz="2400" dirty="0">
                <a:latin typeface="Times New Roman" panose="02020603050405020304" pitchFamily="18" charset="0"/>
                <a:ea typeface="Times New Roman" panose="02020603050405020304" pitchFamily="18" charset="0"/>
              </a:rPr>
              <a:t>H. Blbas, “</a:t>
            </a:r>
            <a:r>
              <a:rPr lang="es-ES_tradnl" sz="2400" dirty="0" err="1">
                <a:latin typeface="Times New Roman" panose="02020603050405020304" pitchFamily="18" charset="0"/>
                <a:ea typeface="Times New Roman" panose="02020603050405020304" pitchFamily="18" charset="0"/>
              </a:rPr>
              <a:t>Statistical</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Analysis</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for</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the</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Most</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Influential</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Reasons</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for</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Divorce</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between</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Men</a:t>
            </a:r>
            <a:r>
              <a:rPr lang="es-ES_tradnl" sz="2400" dirty="0">
                <a:latin typeface="Times New Roman" panose="02020603050405020304" pitchFamily="18" charset="0"/>
                <a:ea typeface="Times New Roman" panose="02020603050405020304" pitchFamily="18" charset="0"/>
              </a:rPr>
              <a:t> and </a:t>
            </a:r>
            <a:r>
              <a:rPr lang="es-ES_tradnl" sz="2400" dirty="0" err="1">
                <a:latin typeface="Times New Roman" panose="02020603050405020304" pitchFamily="18" charset="0"/>
                <a:ea typeface="Times New Roman" panose="02020603050405020304" pitchFamily="18" charset="0"/>
              </a:rPr>
              <a:t>Women</a:t>
            </a:r>
            <a:r>
              <a:rPr lang="es-ES_tradnl" sz="2400" dirty="0">
                <a:latin typeface="Times New Roman" panose="02020603050405020304" pitchFamily="18" charset="0"/>
                <a:ea typeface="Times New Roman" panose="02020603050405020304" pitchFamily="18" charset="0"/>
              </a:rPr>
              <a:t> in </a:t>
            </a:r>
            <a:r>
              <a:rPr lang="es-ES_tradnl" sz="2400" dirty="0" err="1">
                <a:latin typeface="Times New Roman" panose="02020603050405020304" pitchFamily="18" charset="0"/>
                <a:ea typeface="Times New Roman" panose="02020603050405020304" pitchFamily="18" charset="0"/>
              </a:rPr>
              <a:t>Erbil</a:t>
            </a:r>
            <a:r>
              <a:rPr lang="es-ES_tradnl" sz="2400" dirty="0">
                <a:latin typeface="Times New Roman" panose="02020603050405020304" pitchFamily="18" charset="0"/>
                <a:ea typeface="Times New Roman" panose="02020603050405020304" pitchFamily="18" charset="0"/>
              </a:rPr>
              <a:t>- Iraq,” Oct. 2019.</a:t>
            </a:r>
            <a:endParaRPr lang="en-US" sz="2400" dirty="0"/>
          </a:p>
        </p:txBody>
      </p:sp>
      <p:sp>
        <p:nvSpPr>
          <p:cNvPr id="9" name="Footer Placeholder 1"/>
          <p:cNvSpPr txBox="1">
            <a:spLocks/>
          </p:cNvSpPr>
          <p:nvPr/>
        </p:nvSpPr>
        <p:spPr>
          <a:xfrm>
            <a:off x="3190545" y="6406488"/>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392726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additive="base">
                                        <p:cTn id="7" dur="500" fill="hold"/>
                                        <p:tgtEl>
                                          <p:spTgt spid="24578"/>
                                        </p:tgtEl>
                                        <p:attrNameLst>
                                          <p:attrName>ppt_x</p:attrName>
                                        </p:attrNameLst>
                                      </p:cBhvr>
                                      <p:tavLst>
                                        <p:tav tm="0">
                                          <p:val>
                                            <p:strVal val="#ppt_x"/>
                                          </p:val>
                                        </p:tav>
                                        <p:tav tm="100000">
                                          <p:val>
                                            <p:strVal val="#ppt_x"/>
                                          </p:val>
                                        </p:tav>
                                      </p:tavLst>
                                    </p:anim>
                                    <p:anim calcmode="lin" valueType="num">
                                      <p:cBhvr additive="base">
                                        <p:cTn id="8" dur="500" fill="hold"/>
                                        <p:tgtEl>
                                          <p:spTgt spid="2457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Grp="1" noChangeArrowheads="1"/>
          </p:cNvSpPr>
          <p:nvPr>
            <p:ph type="title"/>
          </p:nvPr>
        </p:nvSpPr>
        <p:spPr>
          <a:xfrm>
            <a:off x="660400" y="110338"/>
            <a:ext cx="7772400" cy="406400"/>
          </a:xfrm>
          <a:noFill/>
        </p:spPr>
        <p:txBody>
          <a:bodyPr>
            <a:noAutofit/>
          </a:bodyPr>
          <a:lstStyle/>
          <a:p>
            <a:pPr algn="ctr" eaLnBrk="1" hangingPunct="1"/>
            <a:r>
              <a:rPr lang="en-US" altLang="en-US" sz="3200" b="1" dirty="0" smtClean="0">
                <a:solidFill>
                  <a:srgbClr val="0070C0"/>
                </a:solidFill>
              </a:rPr>
              <a:t>Graphical Presentation </a:t>
            </a:r>
            <a:endParaRPr lang="en-US" altLang="en-US" sz="3200" b="1" dirty="0">
              <a:solidFill>
                <a:srgbClr val="0070C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11521980"/>
              </p:ext>
            </p:extLst>
          </p:nvPr>
        </p:nvGraphicFramePr>
        <p:xfrm>
          <a:off x="5331714" y="1592937"/>
          <a:ext cx="3251200" cy="1945029"/>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453F6A4-CBF6-4A47-82FA-C629F0858668}" type="slidenum">
              <a:rPr lang="hi-IN" smtClean="0"/>
              <a:t>31</a:t>
            </a:fld>
            <a:endParaRPr lang="hi-IN"/>
          </a:p>
        </p:txBody>
      </p:sp>
      <p:sp>
        <p:nvSpPr>
          <p:cNvPr id="7" name="Text Box 25"/>
          <p:cNvSpPr txBox="1">
            <a:spLocks noChangeArrowheads="1"/>
          </p:cNvSpPr>
          <p:nvPr/>
        </p:nvSpPr>
        <p:spPr bwMode="auto">
          <a:xfrm>
            <a:off x="230875" y="1821255"/>
            <a:ext cx="411948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sz="2800" b="1">
                <a:solidFill>
                  <a:schemeClr val="tx1"/>
                </a:solidFill>
                <a:latin typeface="Arial Unicode MS" pitchFamily="34" charset="-128"/>
              </a:defRPr>
            </a:lvl1pPr>
            <a:lvl2pPr marL="742950" indent="-285750" eaLnBrk="0" hangingPunct="0">
              <a:defRPr sz="2800" b="1">
                <a:solidFill>
                  <a:schemeClr val="tx1"/>
                </a:solidFill>
                <a:latin typeface="Arial Unicode MS" pitchFamily="34" charset="-128"/>
              </a:defRPr>
            </a:lvl2pPr>
            <a:lvl3pPr marL="1143000" indent="-228600" eaLnBrk="0" hangingPunct="0">
              <a:defRPr sz="2800" b="1">
                <a:solidFill>
                  <a:schemeClr val="tx1"/>
                </a:solidFill>
                <a:latin typeface="Arial Unicode MS" pitchFamily="34" charset="-128"/>
              </a:defRPr>
            </a:lvl3pPr>
            <a:lvl4pPr marL="1600200" indent="-228600" eaLnBrk="0" hangingPunct="0">
              <a:defRPr sz="2800" b="1">
                <a:solidFill>
                  <a:schemeClr val="tx1"/>
                </a:solidFill>
                <a:latin typeface="Arial Unicode MS" pitchFamily="34" charset="-128"/>
              </a:defRPr>
            </a:lvl4pPr>
            <a:lvl5pPr marL="2057400" indent="-228600" eaLnBrk="0" hangingPunct="0">
              <a:defRPr sz="2800" b="1">
                <a:solidFill>
                  <a:schemeClr val="tx1"/>
                </a:solidFill>
                <a:latin typeface="Arial Unicode MS" pitchFamily="34" charset="-128"/>
              </a:defRPr>
            </a:lvl5pPr>
            <a:lvl6pPr marL="2514600" indent="-228600" eaLnBrk="0" fontAlgn="base" hangingPunct="0">
              <a:spcBef>
                <a:spcPct val="0"/>
              </a:spcBef>
              <a:spcAft>
                <a:spcPct val="0"/>
              </a:spcAft>
              <a:defRPr sz="2800" b="1">
                <a:solidFill>
                  <a:schemeClr val="tx1"/>
                </a:solidFill>
                <a:latin typeface="Arial Unicode MS" pitchFamily="34" charset="-128"/>
              </a:defRPr>
            </a:lvl6pPr>
            <a:lvl7pPr marL="2971800" indent="-228600" eaLnBrk="0" fontAlgn="base" hangingPunct="0">
              <a:spcBef>
                <a:spcPct val="0"/>
              </a:spcBef>
              <a:spcAft>
                <a:spcPct val="0"/>
              </a:spcAft>
              <a:defRPr sz="2800" b="1">
                <a:solidFill>
                  <a:schemeClr val="tx1"/>
                </a:solidFill>
                <a:latin typeface="Arial Unicode MS" pitchFamily="34" charset="-128"/>
              </a:defRPr>
            </a:lvl7pPr>
            <a:lvl8pPr marL="3429000" indent="-228600" eaLnBrk="0" fontAlgn="base" hangingPunct="0">
              <a:spcBef>
                <a:spcPct val="0"/>
              </a:spcBef>
              <a:spcAft>
                <a:spcPct val="0"/>
              </a:spcAft>
              <a:defRPr sz="2800" b="1">
                <a:solidFill>
                  <a:schemeClr val="tx1"/>
                </a:solidFill>
                <a:latin typeface="Arial Unicode MS" pitchFamily="34" charset="-128"/>
              </a:defRPr>
            </a:lvl8pPr>
            <a:lvl9pPr marL="3886200" indent="-228600" eaLnBrk="0" fontAlgn="base" hangingPunct="0">
              <a:spcBef>
                <a:spcPct val="0"/>
              </a:spcBef>
              <a:spcAft>
                <a:spcPct val="0"/>
              </a:spcAft>
              <a:defRPr sz="2800" b="1">
                <a:solidFill>
                  <a:schemeClr val="tx1"/>
                </a:solidFill>
                <a:latin typeface="Arial Unicode MS" pitchFamily="34" charset="-128"/>
              </a:defRPr>
            </a:lvl9pPr>
          </a:lstStyle>
          <a:p>
            <a:pPr algn="just" eaLnBrk="1" hangingPunct="1">
              <a:spcBef>
                <a:spcPct val="50000"/>
              </a:spcBef>
            </a:pPr>
            <a:r>
              <a:rPr lang="en-US" altLang="en-US" sz="2400" dirty="0" smtClean="0">
                <a:latin typeface="Times New Roman" panose="02020603050405020304" pitchFamily="18" charset="0"/>
                <a:cs typeface="Times New Roman" panose="02020603050405020304" pitchFamily="18" charset="0"/>
              </a:rPr>
              <a:t>Bar Chart </a:t>
            </a:r>
            <a:r>
              <a:rPr lang="en-US" altLang="en-US" sz="2400" b="0" dirty="0" smtClean="0">
                <a:latin typeface="Times New Roman" panose="02020603050405020304" pitchFamily="18" charset="0"/>
                <a:cs typeface="Times New Roman" panose="02020603050405020304" pitchFamily="18" charset="0"/>
              </a:rPr>
              <a:t>shows the </a:t>
            </a:r>
            <a:r>
              <a:rPr lang="en-US" altLang="en-US" sz="2400" b="0" dirty="0" smtClean="0">
                <a:solidFill>
                  <a:srgbClr val="FF0000"/>
                </a:solidFill>
                <a:latin typeface="Times New Roman" panose="02020603050405020304" pitchFamily="18" charset="0"/>
                <a:cs typeface="Times New Roman" panose="02020603050405020304" pitchFamily="18" charset="0"/>
              </a:rPr>
              <a:t>percentage</a:t>
            </a:r>
            <a:r>
              <a:rPr lang="en-US" altLang="en-US" sz="2400" b="0" dirty="0" smtClean="0">
                <a:latin typeface="Times New Roman" panose="02020603050405020304" pitchFamily="18" charset="0"/>
                <a:cs typeface="Times New Roman" panose="02020603050405020304" pitchFamily="18" charset="0"/>
              </a:rPr>
              <a:t> of </a:t>
            </a:r>
            <a:r>
              <a:rPr lang="en-US" sz="2400" b="0" dirty="0"/>
              <a:t>494 divorce applicants </a:t>
            </a:r>
            <a:r>
              <a:rPr lang="en-US" sz="2400" b="0" dirty="0" smtClean="0"/>
              <a:t>who were divorced in Erbil-Iraq in 2017</a:t>
            </a:r>
            <a:endParaRPr lang="en-US" altLang="en-US" sz="2400" b="0"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3"/>
          <a:stretch>
            <a:fillRect/>
          </a:stretch>
        </p:blipFill>
        <p:spPr>
          <a:xfrm>
            <a:off x="395894" y="3445679"/>
            <a:ext cx="5133231" cy="2990832"/>
          </a:xfrm>
          <a:prstGeom prst="rect">
            <a:avLst/>
          </a:prstGeom>
        </p:spPr>
      </p:pic>
      <p:sp>
        <p:nvSpPr>
          <p:cNvPr id="10" name="Content Placeholder 2"/>
          <p:cNvSpPr txBox="1">
            <a:spLocks/>
          </p:cNvSpPr>
          <p:nvPr/>
        </p:nvSpPr>
        <p:spPr>
          <a:xfrm>
            <a:off x="6019800" y="4683839"/>
            <a:ext cx="2819400" cy="1631952"/>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Line Chart</a:t>
            </a:r>
            <a:r>
              <a:rPr lang="en-US" dirty="0" smtClean="0"/>
              <a:t> shows the percentages of divorce among the USA, Iraq, and Kurdistan </a:t>
            </a:r>
            <a:endParaRPr lang="en-US" dirty="0"/>
          </a:p>
        </p:txBody>
      </p:sp>
      <p:sp>
        <p:nvSpPr>
          <p:cNvPr id="11" name="Rectangle 10"/>
          <p:cNvSpPr/>
          <p:nvPr/>
        </p:nvSpPr>
        <p:spPr>
          <a:xfrm>
            <a:off x="228600" y="661056"/>
            <a:ext cx="8636000" cy="830997"/>
          </a:xfrm>
          <a:prstGeom prst="rect">
            <a:avLst/>
          </a:prstGeom>
          <a:solidFill>
            <a:schemeClr val="accent6">
              <a:lumMod val="20000"/>
              <a:lumOff val="80000"/>
            </a:schemeClr>
          </a:solidFill>
        </p:spPr>
        <p:txBody>
          <a:bodyPr wrap="square">
            <a:spAutoFit/>
          </a:bodyPr>
          <a:lstStyle/>
          <a:p>
            <a:r>
              <a:rPr lang="es-ES_tradnl" sz="2400" dirty="0">
                <a:latin typeface="Times New Roman" panose="02020603050405020304" pitchFamily="18" charset="0"/>
                <a:ea typeface="Times New Roman" panose="02020603050405020304" pitchFamily="18" charset="0"/>
              </a:rPr>
              <a:t>H. Blbas, “</a:t>
            </a:r>
            <a:r>
              <a:rPr lang="es-ES_tradnl" sz="2400" dirty="0" err="1">
                <a:latin typeface="Times New Roman" panose="02020603050405020304" pitchFamily="18" charset="0"/>
                <a:ea typeface="Times New Roman" panose="02020603050405020304" pitchFamily="18" charset="0"/>
              </a:rPr>
              <a:t>Statistical</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Analysis</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for</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the</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Most</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Influential</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Reasons</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for</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Divorce</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between</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Men</a:t>
            </a:r>
            <a:r>
              <a:rPr lang="es-ES_tradnl" sz="2400" dirty="0">
                <a:latin typeface="Times New Roman" panose="02020603050405020304" pitchFamily="18" charset="0"/>
                <a:ea typeface="Times New Roman" panose="02020603050405020304" pitchFamily="18" charset="0"/>
              </a:rPr>
              <a:t> and </a:t>
            </a:r>
            <a:r>
              <a:rPr lang="es-ES_tradnl" sz="2400" dirty="0" err="1">
                <a:latin typeface="Times New Roman" panose="02020603050405020304" pitchFamily="18" charset="0"/>
                <a:ea typeface="Times New Roman" panose="02020603050405020304" pitchFamily="18" charset="0"/>
              </a:rPr>
              <a:t>Women</a:t>
            </a:r>
            <a:r>
              <a:rPr lang="es-ES_tradnl" sz="2400" dirty="0">
                <a:latin typeface="Times New Roman" panose="02020603050405020304" pitchFamily="18" charset="0"/>
                <a:ea typeface="Times New Roman" panose="02020603050405020304" pitchFamily="18" charset="0"/>
              </a:rPr>
              <a:t> in </a:t>
            </a:r>
            <a:r>
              <a:rPr lang="es-ES_tradnl" sz="2400" dirty="0" err="1">
                <a:latin typeface="Times New Roman" panose="02020603050405020304" pitchFamily="18" charset="0"/>
                <a:ea typeface="Times New Roman" panose="02020603050405020304" pitchFamily="18" charset="0"/>
              </a:rPr>
              <a:t>Erbil</a:t>
            </a:r>
            <a:r>
              <a:rPr lang="es-ES_tradnl" sz="2400" dirty="0">
                <a:latin typeface="Times New Roman" panose="02020603050405020304" pitchFamily="18" charset="0"/>
                <a:ea typeface="Times New Roman" panose="02020603050405020304" pitchFamily="18" charset="0"/>
              </a:rPr>
              <a:t>- Iraq,” Oct. 2019.</a:t>
            </a:r>
            <a:endParaRPr lang="en-US" sz="2400" dirty="0"/>
          </a:p>
        </p:txBody>
      </p:sp>
      <p:sp>
        <p:nvSpPr>
          <p:cNvPr id="12" name="Footer Placeholder 1"/>
          <p:cNvSpPr txBox="1">
            <a:spLocks/>
          </p:cNvSpPr>
          <p:nvPr/>
        </p:nvSpPr>
        <p:spPr>
          <a:xfrm>
            <a:off x="3657600" y="6416675"/>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2378628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2203" y="160338"/>
            <a:ext cx="6347713" cy="677862"/>
          </a:xfrm>
        </p:spPr>
        <p:txBody>
          <a:bodyPr/>
          <a:lstStyle/>
          <a:p>
            <a:r>
              <a:rPr lang="en-GB" b="1" dirty="0" smtClean="0">
                <a:solidFill>
                  <a:srgbClr val="7030A0"/>
                </a:solidFill>
              </a:rPr>
              <a:t>Which </a:t>
            </a:r>
            <a:r>
              <a:rPr lang="en-GB" b="1" dirty="0" smtClean="0">
                <a:solidFill>
                  <a:srgbClr val="7030A0"/>
                </a:solidFill>
              </a:rPr>
              <a:t>graph is correct? </a:t>
            </a:r>
            <a:endParaRPr lang="en-GB" b="1" dirty="0">
              <a:solidFill>
                <a:srgbClr val="7030A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37473061"/>
              </p:ext>
            </p:extLst>
          </p:nvPr>
        </p:nvGraphicFramePr>
        <p:xfrm>
          <a:off x="457200" y="1481138"/>
          <a:ext cx="8229600" cy="247396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r>
                        <a:rPr lang="en-GB" dirty="0" smtClean="0">
                          <a:solidFill>
                            <a:schemeClr val="tx1"/>
                          </a:solidFill>
                        </a:rPr>
                        <a:t>1</a:t>
                      </a:r>
                      <a:r>
                        <a:rPr lang="en-GB" baseline="30000" dirty="0" smtClean="0">
                          <a:solidFill>
                            <a:schemeClr val="tx1"/>
                          </a:solidFill>
                        </a:rPr>
                        <a:t>st</a:t>
                      </a:r>
                      <a:r>
                        <a:rPr lang="en-GB" dirty="0" smtClean="0">
                          <a:solidFill>
                            <a:schemeClr val="tx1"/>
                          </a:solidFill>
                        </a:rPr>
                        <a:t> variable</a:t>
                      </a:r>
                      <a:endParaRPr lang="en-GB" dirty="0">
                        <a:solidFill>
                          <a:schemeClr val="tx1"/>
                        </a:solidFill>
                      </a:endParaRPr>
                    </a:p>
                  </a:txBody>
                  <a:tcPr>
                    <a:solidFill>
                      <a:schemeClr val="accent3">
                        <a:lumMod val="40000"/>
                        <a:lumOff val="60000"/>
                      </a:schemeClr>
                    </a:solidFill>
                  </a:tcPr>
                </a:tc>
                <a:tc>
                  <a:txBody>
                    <a:bodyPr/>
                    <a:lstStyle/>
                    <a:p>
                      <a:r>
                        <a:rPr lang="en-GB" dirty="0" smtClean="0"/>
                        <a:t>Only 1 variable</a:t>
                      </a:r>
                      <a:endParaRPr lang="en-GB" dirty="0"/>
                    </a:p>
                  </a:txBody>
                  <a:tcPr/>
                </a:tc>
                <a:tc>
                  <a:txBody>
                    <a:bodyPr/>
                    <a:lstStyle/>
                    <a:p>
                      <a:r>
                        <a:rPr lang="en-GB" dirty="0" smtClean="0"/>
                        <a:t>Scale</a:t>
                      </a:r>
                      <a:endParaRPr lang="en-GB" dirty="0"/>
                    </a:p>
                  </a:txBody>
                  <a:tcPr/>
                </a:tc>
                <a:tc>
                  <a:txBody>
                    <a:bodyPr/>
                    <a:lstStyle/>
                    <a:p>
                      <a:r>
                        <a:rPr lang="en-GB" dirty="0" smtClean="0"/>
                        <a:t>Categorical</a:t>
                      </a:r>
                      <a:endParaRPr lang="en-GB" dirty="0"/>
                    </a:p>
                  </a:txBody>
                  <a:tcPr/>
                </a:tc>
                <a:extLst>
                  <a:ext uri="{0D108BD9-81ED-4DB2-BD59-A6C34878D82A}">
                    <a16:rowId xmlns:a16="http://schemas.microsoft.com/office/drawing/2014/main" val="10000"/>
                  </a:ext>
                </a:extLst>
              </a:tr>
              <a:tr h="370840">
                <a:tc>
                  <a:txBody>
                    <a:bodyPr/>
                    <a:lstStyle/>
                    <a:p>
                      <a:r>
                        <a:rPr lang="en-GB" dirty="0" smtClean="0"/>
                        <a:t>Scale</a:t>
                      </a:r>
                      <a:endParaRPr lang="en-GB" dirty="0"/>
                    </a:p>
                  </a:txBody>
                  <a:tcPr>
                    <a:solidFill>
                      <a:schemeClr val="accent3">
                        <a:lumMod val="40000"/>
                        <a:lumOff val="60000"/>
                      </a:schemeClr>
                    </a:solidFill>
                  </a:tcPr>
                </a:tc>
                <a:tc>
                  <a:txBody>
                    <a:bodyPr/>
                    <a:lstStyle/>
                    <a:p>
                      <a:r>
                        <a:rPr lang="en-GB" dirty="0" smtClean="0">
                          <a:solidFill>
                            <a:srgbClr val="7030A0"/>
                          </a:solidFill>
                        </a:rPr>
                        <a:t>Histogram</a:t>
                      </a:r>
                      <a:endParaRPr lang="en-GB" dirty="0">
                        <a:solidFill>
                          <a:srgbClr val="7030A0"/>
                        </a:solidFill>
                      </a:endParaRPr>
                    </a:p>
                  </a:txBody>
                  <a:tcPr/>
                </a:tc>
                <a:tc>
                  <a:txBody>
                    <a:bodyPr/>
                    <a:lstStyle/>
                    <a:p>
                      <a:r>
                        <a:rPr lang="en-GB" dirty="0" smtClean="0">
                          <a:solidFill>
                            <a:srgbClr val="7030A0"/>
                          </a:solidFill>
                        </a:rPr>
                        <a:t>Scatter plot</a:t>
                      </a:r>
                      <a:endParaRPr lang="en-GB" dirty="0">
                        <a:solidFill>
                          <a:srgbClr val="7030A0"/>
                        </a:solidFill>
                      </a:endParaRPr>
                    </a:p>
                  </a:txBody>
                  <a:tcPr/>
                </a:tc>
                <a:tc>
                  <a:txBody>
                    <a:bodyPr/>
                    <a:lstStyle/>
                    <a:p>
                      <a:r>
                        <a:rPr lang="en-GB" b="1" dirty="0" smtClean="0">
                          <a:solidFill>
                            <a:srgbClr val="7030A0"/>
                          </a:solidFill>
                        </a:rPr>
                        <a:t>Box-plot/ Confidence interval plot</a:t>
                      </a:r>
                      <a:endParaRPr lang="en-GB" b="1" dirty="0">
                        <a:solidFill>
                          <a:srgbClr val="7030A0"/>
                        </a:solidFill>
                      </a:endParaRPr>
                    </a:p>
                  </a:txBody>
                  <a:tcPr/>
                </a:tc>
                <a:extLst>
                  <a:ext uri="{0D108BD9-81ED-4DB2-BD59-A6C34878D82A}">
                    <a16:rowId xmlns:a16="http://schemas.microsoft.com/office/drawing/2014/main" val="10001"/>
                  </a:ext>
                </a:extLst>
              </a:tr>
              <a:tr h="370840">
                <a:tc>
                  <a:txBody>
                    <a:bodyPr/>
                    <a:lstStyle/>
                    <a:p>
                      <a:r>
                        <a:rPr lang="en-GB" dirty="0" smtClean="0"/>
                        <a:t>Categorical</a:t>
                      </a:r>
                      <a:endParaRPr lang="en-GB" dirty="0"/>
                    </a:p>
                  </a:txBody>
                  <a:tcPr>
                    <a:solidFill>
                      <a:schemeClr val="accent3">
                        <a:lumMod val="40000"/>
                        <a:lumOff val="60000"/>
                      </a:schemeClr>
                    </a:solidFill>
                  </a:tcPr>
                </a:tc>
                <a:tc>
                  <a:txBody>
                    <a:bodyPr/>
                    <a:lstStyle/>
                    <a:p>
                      <a:r>
                        <a:rPr lang="en-GB" dirty="0" smtClean="0">
                          <a:solidFill>
                            <a:srgbClr val="FF0000"/>
                          </a:solidFill>
                        </a:rPr>
                        <a:t>Pie/ Bar</a:t>
                      </a:r>
                      <a:endParaRPr lang="en-GB"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solidFill>
                            <a:srgbClr val="7030A0"/>
                          </a:solidFill>
                        </a:rPr>
                        <a:t>Box-plot/ Confidence interval plot</a:t>
                      </a:r>
                    </a:p>
                    <a:p>
                      <a:endParaRPr lang="en-GB" dirty="0"/>
                    </a:p>
                  </a:txBody>
                  <a:tcPr/>
                </a:tc>
                <a:tc>
                  <a:txBody>
                    <a:bodyPr/>
                    <a:lstStyle/>
                    <a:p>
                      <a:r>
                        <a:rPr lang="en-GB" dirty="0" smtClean="0"/>
                        <a:t>Stacked/ multiple</a:t>
                      </a:r>
                      <a:r>
                        <a:rPr lang="en-GB" baseline="0" dirty="0" smtClean="0"/>
                        <a:t> bar chart</a:t>
                      </a:r>
                      <a:endParaRPr lang="en-GB" dirty="0"/>
                    </a:p>
                  </a:txBody>
                  <a:tcPr/>
                </a:tc>
                <a:extLst>
                  <a:ext uri="{0D108BD9-81ED-4DB2-BD59-A6C34878D82A}">
                    <a16:rowId xmlns:a16="http://schemas.microsoft.com/office/drawing/2014/main" val="10002"/>
                  </a:ext>
                </a:extLst>
              </a:tr>
            </a:tbl>
          </a:graphicData>
        </a:graphic>
      </p:graphicFrame>
      <p:sp>
        <p:nvSpPr>
          <p:cNvPr id="5" name="TextBox 4"/>
          <p:cNvSpPr txBox="1"/>
          <p:nvPr/>
        </p:nvSpPr>
        <p:spPr>
          <a:xfrm>
            <a:off x="104172" y="4328932"/>
            <a:ext cx="9039828" cy="1938992"/>
          </a:xfrm>
          <a:prstGeom prst="rect">
            <a:avLst/>
          </a:prstGeom>
          <a:noFill/>
        </p:spPr>
        <p:txBody>
          <a:bodyPr wrap="square" rtlCol="0">
            <a:spAutoFit/>
          </a:bodyPr>
          <a:lstStyle/>
          <a:p>
            <a:r>
              <a:rPr lang="en-GB" sz="2000" dirty="0" smtClean="0">
                <a:latin typeface="Times New Roman" panose="02020603050405020304" pitchFamily="18" charset="0"/>
                <a:cs typeface="Times New Roman" panose="02020603050405020304" pitchFamily="18" charset="0"/>
              </a:rPr>
              <a:t>Which graph would you use when investigating:</a:t>
            </a:r>
          </a:p>
          <a:p>
            <a:pPr marL="457200" indent="-457200">
              <a:buFont typeface="+mj-lt"/>
              <a:buAutoNum type="arabicParenR"/>
            </a:pPr>
            <a:r>
              <a:rPr lang="en-GB" sz="2000" dirty="0" smtClean="0">
                <a:latin typeface="Times New Roman" panose="02020603050405020304" pitchFamily="18" charset="0"/>
                <a:cs typeface="Times New Roman" panose="02020603050405020304" pitchFamily="18" charset="0"/>
              </a:rPr>
              <a:t>Whether daily temperature and ice cream sales were related? </a:t>
            </a:r>
            <a:endParaRPr lang="en-GB" sz="2000" dirty="0" smtClean="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 </a:t>
            </a:r>
            <a:r>
              <a:rPr lang="en-GB" sz="2000" b="1" dirty="0" smtClean="0">
                <a:solidFill>
                  <a:srgbClr val="7030A0"/>
                </a:solidFill>
                <a:latin typeface="Times New Roman" panose="02020603050405020304" pitchFamily="18" charset="0"/>
                <a:cs typeface="Times New Roman" panose="02020603050405020304" pitchFamily="18" charset="0"/>
              </a:rPr>
              <a:t>Scatter</a:t>
            </a:r>
            <a:endParaRPr lang="en-GB" sz="2000" b="1" dirty="0" smtClean="0">
              <a:solidFill>
                <a:srgbClr val="7030A0"/>
              </a:solidFill>
              <a:latin typeface="Times New Roman" panose="02020603050405020304" pitchFamily="18" charset="0"/>
              <a:cs typeface="Times New Roman" panose="02020603050405020304" pitchFamily="18" charset="0"/>
            </a:endParaRPr>
          </a:p>
          <a:p>
            <a:pPr marL="457200" indent="-457200">
              <a:buFont typeface="+mj-lt"/>
              <a:buAutoNum type="arabicParenR"/>
            </a:pPr>
            <a:r>
              <a:rPr lang="en-GB" sz="2000" dirty="0" smtClean="0">
                <a:latin typeface="Times New Roman" panose="02020603050405020304" pitchFamily="18" charset="0"/>
                <a:cs typeface="Times New Roman" panose="02020603050405020304" pitchFamily="18" charset="0"/>
              </a:rPr>
              <a:t>Comparison of mean reaction time for a </a:t>
            </a:r>
            <a:r>
              <a:rPr lang="en-GB" sz="2000" b="1" dirty="0" smtClean="0">
                <a:latin typeface="Times New Roman" panose="02020603050405020304" pitchFamily="18" charset="0"/>
                <a:cs typeface="Times New Roman" panose="02020603050405020304" pitchFamily="18" charset="0"/>
              </a:rPr>
              <a:t>group having alcohol </a:t>
            </a:r>
            <a:r>
              <a:rPr lang="en-GB" sz="2000" dirty="0" smtClean="0">
                <a:latin typeface="Times New Roman" panose="02020603050405020304" pitchFamily="18" charset="0"/>
                <a:cs typeface="Times New Roman" panose="02020603050405020304" pitchFamily="18" charset="0"/>
              </a:rPr>
              <a:t>and a </a:t>
            </a:r>
            <a:r>
              <a:rPr lang="en-GB" sz="2000" b="1" dirty="0" smtClean="0">
                <a:latin typeface="Times New Roman" panose="02020603050405020304" pitchFamily="18" charset="0"/>
                <a:cs typeface="Times New Roman" panose="02020603050405020304" pitchFamily="18" charset="0"/>
              </a:rPr>
              <a:t>group drinking water </a:t>
            </a:r>
            <a:endParaRPr lang="en-GB" sz="2000" b="1" dirty="0" smtClean="0">
              <a:latin typeface="Times New Roman" panose="02020603050405020304" pitchFamily="18" charset="0"/>
              <a:cs typeface="Times New Roman" panose="02020603050405020304" pitchFamily="18" charset="0"/>
            </a:endParaRPr>
          </a:p>
          <a:p>
            <a:r>
              <a:rPr lang="en-GB" sz="2000" dirty="0">
                <a:solidFill>
                  <a:srgbClr val="FF0000"/>
                </a:solidFill>
                <a:latin typeface="Times New Roman" panose="02020603050405020304" pitchFamily="18" charset="0"/>
                <a:cs typeface="Times New Roman" panose="02020603050405020304" pitchFamily="18" charset="0"/>
              </a:rPr>
              <a:t> </a:t>
            </a:r>
            <a:r>
              <a:rPr lang="en-GB" sz="2000" dirty="0" smtClean="0">
                <a:solidFill>
                  <a:srgbClr val="FF0000"/>
                </a:solidFill>
                <a:latin typeface="Times New Roman" panose="02020603050405020304" pitchFamily="18" charset="0"/>
                <a:cs typeface="Times New Roman" panose="02020603050405020304" pitchFamily="18" charset="0"/>
              </a:rPr>
              <a:t>      </a:t>
            </a:r>
            <a:r>
              <a:rPr lang="en-GB" sz="2000" b="1" dirty="0" smtClean="0">
                <a:solidFill>
                  <a:srgbClr val="7030A0"/>
                </a:solidFill>
                <a:latin typeface="Times New Roman" panose="02020603050405020304" pitchFamily="18" charset="0"/>
                <a:cs typeface="Times New Roman" panose="02020603050405020304" pitchFamily="18" charset="0"/>
              </a:rPr>
              <a:t>Boxplot </a:t>
            </a:r>
            <a:r>
              <a:rPr lang="en-GB" sz="2000" b="1" dirty="0" smtClean="0">
                <a:solidFill>
                  <a:srgbClr val="7030A0"/>
                </a:solidFill>
                <a:latin typeface="Times New Roman" panose="02020603050405020304" pitchFamily="18" charset="0"/>
                <a:cs typeface="Times New Roman" panose="02020603050405020304" pitchFamily="18" charset="0"/>
              </a:rPr>
              <a:t>or confidence interval plot</a:t>
            </a:r>
            <a:endParaRPr lang="en-GB" sz="20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21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 calcmode="lin" valueType="num">
                                      <p:cBhvr additive="base">
                                        <p:cTn id="1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21998"/>
            <a:ext cx="8001000" cy="6399477"/>
          </a:xfrm>
        </p:spPr>
        <p:txBody>
          <a:bodyPr>
            <a:noAutofit/>
          </a:bodyPr>
          <a:lstStyle/>
          <a:p>
            <a:pPr marL="0" indent="0">
              <a:buNone/>
            </a:pPr>
            <a:r>
              <a:rPr lang="en-US" sz="2400" b="1" dirty="0" smtClean="0">
                <a:solidFill>
                  <a:schemeClr val="accent6">
                    <a:lumMod val="50000"/>
                  </a:schemeClr>
                </a:solidFill>
                <a:latin typeface="Times New Roman" panose="02020603050405020304" pitchFamily="18" charset="0"/>
                <a:cs typeface="Times New Roman" panose="02020603050405020304" pitchFamily="18" charset="0"/>
              </a:rPr>
              <a:t>2- Inferential statistics</a:t>
            </a:r>
            <a:r>
              <a:rPr lang="en-US" sz="2400" b="1"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is the process of</a:t>
            </a:r>
          </a:p>
          <a:p>
            <a:pPr marL="0" indent="0">
              <a:buNone/>
            </a:pPr>
            <a:r>
              <a:rPr lang="en-US" sz="2400" dirty="0" smtClean="0">
                <a:latin typeface="Times New Roman" panose="02020603050405020304" pitchFamily="18" charset="0"/>
                <a:cs typeface="Times New Roman" panose="02020603050405020304" pitchFamily="18" charset="0"/>
              </a:rPr>
              <a:t>estimating population parameters </a:t>
            </a:r>
            <a:r>
              <a:rPr lang="en-US" altLang="en-US" sz="2400" dirty="0" smtClean="0">
                <a:latin typeface="Times New Roman" panose="02020603050405020304" pitchFamily="18" charset="0"/>
                <a:cs typeface="Times New Roman" panose="02020603050405020304" pitchFamily="18" charset="0"/>
              </a:rPr>
              <a:t>from </a:t>
            </a:r>
          </a:p>
          <a:p>
            <a:pPr marL="0" indent="0">
              <a:buNone/>
            </a:pPr>
            <a:r>
              <a:rPr lang="en-US" altLang="en-US" sz="2400" dirty="0" smtClean="0">
                <a:latin typeface="Times New Roman" panose="02020603050405020304" pitchFamily="18" charset="0"/>
                <a:cs typeface="Times New Roman" panose="02020603050405020304" pitchFamily="18" charset="0"/>
              </a:rPr>
              <a:t>sample statistics</a:t>
            </a:r>
            <a:r>
              <a:rPr lang="en-US" alt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such as</a:t>
            </a:r>
          </a:p>
          <a:p>
            <a:pPr marL="0" indent="0">
              <a:buNone/>
            </a:pPr>
            <a:endParaRPr lang="en-US" sz="700" dirty="0" smtClean="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Hypothesis test:- </a:t>
            </a:r>
            <a:r>
              <a:rPr lang="en-US" sz="2400" dirty="0">
                <a:latin typeface="Times New Roman" panose="02020603050405020304" pitchFamily="18" charset="0"/>
                <a:cs typeface="Times New Roman" panose="02020603050405020304" pitchFamily="18" charset="0"/>
              </a:rPr>
              <a:t>usually compare the </a:t>
            </a:r>
            <a:r>
              <a:rPr lang="en-US" sz="2400" b="1" dirty="0">
                <a:latin typeface="Times New Roman" panose="02020603050405020304" pitchFamily="18" charset="0"/>
                <a:cs typeface="Times New Roman" panose="02020603050405020304" pitchFamily="18" charset="0"/>
              </a:rPr>
              <a:t>means</a:t>
            </a:r>
            <a:r>
              <a:rPr lang="en-US" sz="2400" dirty="0">
                <a:latin typeface="Times New Roman" panose="02020603050405020304" pitchFamily="18" charset="0"/>
                <a:cs typeface="Times New Roman" panose="02020603050405020304" pitchFamily="18" charset="0"/>
              </a:rPr>
              <a:t> of groups</a:t>
            </a:r>
            <a:endParaRPr lang="en-US" sz="2400" b="1"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One Sample T Test, </a:t>
            </a:r>
            <a:r>
              <a:rPr lang="en-US" sz="2400" dirty="0" smtClean="0">
                <a:solidFill>
                  <a:srgbClr val="FF0000"/>
                </a:solidFill>
                <a:latin typeface="Times New Roman" panose="02020603050405020304" pitchFamily="18" charset="0"/>
                <a:cs typeface="Times New Roman" panose="02020603050405020304" pitchFamily="18" charset="0"/>
              </a:rPr>
              <a:t>Independent Sample T Test</a:t>
            </a:r>
            <a:r>
              <a:rPr lang="en-US" sz="2400" dirty="0" smtClean="0">
                <a:latin typeface="Times New Roman" panose="02020603050405020304" pitchFamily="18" charset="0"/>
                <a:cs typeface="Times New Roman" panose="02020603050405020304" pitchFamily="18" charset="0"/>
              </a:rPr>
              <a:t>, Paired Sample T Test, and </a:t>
            </a:r>
            <a:r>
              <a:rPr lang="en-US" sz="2400" dirty="0" smtClean="0">
                <a:solidFill>
                  <a:srgbClr val="FF0000"/>
                </a:solidFill>
                <a:latin typeface="Times New Roman" panose="02020603050405020304" pitchFamily="18" charset="0"/>
                <a:cs typeface="Times New Roman" panose="02020603050405020304" pitchFamily="18" charset="0"/>
              </a:rPr>
              <a:t>One way ANOVA</a:t>
            </a:r>
            <a:r>
              <a:rPr lang="en-US" sz="2400" dirty="0" smtClean="0">
                <a:latin typeface="Times New Roman" panose="02020603050405020304" pitchFamily="18" charset="0"/>
                <a:cs typeface="Times New Roman" panose="02020603050405020304" pitchFamily="18" charset="0"/>
              </a:rPr>
              <a:t>,</a:t>
            </a:r>
          </a:p>
          <a:p>
            <a:pPr marL="0" indent="0">
              <a:buNone/>
            </a:pPr>
            <a:endParaRPr lang="en-US" sz="700" dirty="0" smtClean="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Chi-Square Test – </a:t>
            </a:r>
            <a:r>
              <a:rPr lang="en-US" sz="2400" dirty="0">
                <a:latin typeface="Times New Roman" panose="02020603050405020304" pitchFamily="18" charset="0"/>
                <a:cs typeface="Times New Roman" panose="02020603050405020304" pitchFamily="18" charset="0"/>
              </a:rPr>
              <a:t>Both datasets should be </a:t>
            </a:r>
            <a:r>
              <a:rPr lang="en-US" sz="2400" dirty="0" smtClean="0">
                <a:latin typeface="Times New Roman" panose="02020603050405020304" pitchFamily="18" charset="0"/>
                <a:cs typeface="Times New Roman" panose="02020603050405020304" pitchFamily="18" charset="0"/>
              </a:rPr>
              <a:t>nominal</a:t>
            </a:r>
            <a:endParaRPr lang="en-US" sz="2400" dirty="0">
              <a:latin typeface="Times New Roman" panose="02020603050405020304" pitchFamily="18" charset="0"/>
              <a:cs typeface="Times New Roman" panose="02020603050405020304" pitchFamily="18" charset="0"/>
            </a:endParaRPr>
          </a:p>
          <a:p>
            <a:pPr marL="0" indent="0">
              <a:buNone/>
            </a:pPr>
            <a:endParaRPr lang="en-US" sz="1000" b="1" dirty="0" smtClean="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Correlation</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Regression</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Both datasets should be </a:t>
            </a:r>
            <a:r>
              <a:rPr lang="en-US" sz="2400" dirty="0" smtClean="0">
                <a:latin typeface="Times New Roman" panose="02020603050405020304" pitchFamily="18" charset="0"/>
                <a:cs typeface="Times New Roman" panose="02020603050405020304" pitchFamily="18" charset="0"/>
              </a:rPr>
              <a:t>scales</a:t>
            </a:r>
          </a:p>
          <a:p>
            <a:pPr marL="0" indent="0">
              <a:buNone/>
            </a:pPr>
            <a:r>
              <a:rPr lang="en-US" sz="2400" dirty="0">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ssess </a:t>
            </a:r>
            <a:r>
              <a:rPr lang="en-US" sz="2400" dirty="0">
                <a:latin typeface="Times New Roman" panose="02020603050405020304" pitchFamily="18" charset="0"/>
                <a:cs typeface="Times New Roman" panose="02020603050405020304" pitchFamily="18" charset="0"/>
              </a:rPr>
              <a:t>cause-and-effect relationships between variables.</a:t>
            </a:r>
          </a:p>
          <a:p>
            <a:pPr marL="0" indent="0">
              <a:buNone/>
            </a:pPr>
            <a:endParaRPr lang="en-US" sz="900" dirty="0" smtClean="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Factor Analysis. </a:t>
            </a:r>
          </a:p>
          <a:p>
            <a:pPr marL="0" indent="0">
              <a:buNone/>
            </a:pPr>
            <a:endParaRPr lang="en-US" sz="600" b="1" dirty="0" smtClean="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Time Series Analysis</a:t>
            </a:r>
            <a:r>
              <a:rPr lang="en-US" sz="2400" dirty="0" smtClean="0">
                <a:latin typeface="Times New Roman" panose="02020603050405020304" pitchFamily="18" charset="0"/>
                <a:cs typeface="Times New Roman" panose="02020603050405020304" pitchFamily="18" charset="0"/>
              </a:rPr>
              <a:t>, …, </a:t>
            </a:r>
            <a:r>
              <a:rPr lang="en-US" sz="2400" dirty="0" err="1" smtClean="0">
                <a:latin typeface="Times New Roman" panose="02020603050405020304" pitchFamily="18" charset="0"/>
                <a:cs typeface="Times New Roman" panose="02020603050405020304" pitchFamily="18" charset="0"/>
              </a:rPr>
              <a:t>etc</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453F6A4-CBF6-4A47-82FA-C629F0858668}" type="slidenum">
              <a:rPr lang="hi-IN" smtClean="0"/>
              <a:t>33</a:t>
            </a:fld>
            <a:endParaRPr lang="hi-IN"/>
          </a:p>
        </p:txBody>
      </p:sp>
      <p:sp>
        <p:nvSpPr>
          <p:cNvPr id="6" name="Footer Placeholder 1"/>
          <p:cNvSpPr txBox="1">
            <a:spLocks/>
          </p:cNvSpPr>
          <p:nvPr/>
        </p:nvSpPr>
        <p:spPr>
          <a:xfrm>
            <a:off x="3657600" y="6400800"/>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smtClean="0">
                <a:solidFill>
                  <a:srgbClr val="7030A0"/>
                </a:solidFill>
              </a:rPr>
              <a:t>Hazhar Blbas</a:t>
            </a:r>
            <a:endParaRPr lang="en-US" b="1" i="1" dirty="0">
              <a:solidFill>
                <a:srgbClr val="7030A0"/>
              </a:solidFill>
            </a:endParaRPr>
          </a:p>
        </p:txBody>
      </p:sp>
      <p:pic>
        <p:nvPicPr>
          <p:cNvPr id="2" name="Picture 1"/>
          <p:cNvPicPr>
            <a:picLocks noChangeAspect="1"/>
          </p:cNvPicPr>
          <p:nvPr/>
        </p:nvPicPr>
        <p:blipFill rotWithShape="1">
          <a:blip r:embed="rId2"/>
          <a:srcRect l="16984" t="48959" r="34553" b="15625"/>
          <a:stretch/>
        </p:blipFill>
        <p:spPr>
          <a:xfrm>
            <a:off x="6444676" y="609600"/>
            <a:ext cx="2543415" cy="1447800"/>
          </a:xfrm>
          <a:prstGeom prst="rect">
            <a:avLst/>
          </a:prstGeom>
        </p:spPr>
      </p:pic>
    </p:spTree>
    <p:extLst>
      <p:ext uri="{BB962C8B-B14F-4D97-AF65-F5344CB8AC3E}">
        <p14:creationId xmlns:p14="http://schemas.microsoft.com/office/powerpoint/2010/main" val="290528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barn(inVertical)">
                                      <p:cBhvr>
                                        <p:cTn id="51" dur="500"/>
                                        <p:tgtEl>
                                          <p:spTgt spid="3">
                                            <p:txEl>
                                              <p:pRg st="10" end="1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 calcmode="lin" valueType="num">
                                      <p:cBhvr additive="base">
                                        <p:cTn id="56"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3">
                                            <p:txEl>
                                              <p:pRg st="14" end="14"/>
                                            </p:txEl>
                                          </p:spTgt>
                                        </p:tgtEl>
                                        <p:attrNameLst>
                                          <p:attrName>style.visibility</p:attrName>
                                        </p:attrNameLst>
                                      </p:cBhvr>
                                      <p:to>
                                        <p:strVal val="visible"/>
                                      </p:to>
                                    </p:set>
                                    <p:anim calcmode="lin" valueType="num">
                                      <p:cBhvr additive="base">
                                        <p:cTn id="62"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a:xfrm>
            <a:off x="376354" y="261808"/>
            <a:ext cx="3124200" cy="574904"/>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GB" sz="2400" dirty="0">
                <a:solidFill>
                  <a:srgbClr val="7030A0"/>
                </a:solidFill>
                <a:latin typeface="Times New Roman" panose="02020603050405020304" pitchFamily="18" charset="0"/>
                <a:cs typeface="Times New Roman" panose="02020603050405020304" pitchFamily="18" charset="0"/>
              </a:rPr>
              <a:t>Comparing means</a:t>
            </a:r>
          </a:p>
        </p:txBody>
      </p:sp>
      <p:sp>
        <p:nvSpPr>
          <p:cNvPr id="9" name="Content Placeholder 1"/>
          <p:cNvSpPr txBox="1">
            <a:spLocks/>
          </p:cNvSpPr>
          <p:nvPr/>
        </p:nvSpPr>
        <p:spPr>
          <a:xfrm>
            <a:off x="457200" y="5229200"/>
            <a:ext cx="8507288" cy="1000268"/>
          </a:xfrm>
          <a:prstGeom prst="rect">
            <a:avLst/>
          </a:prstGeom>
        </p:spPr>
        <p:txBody>
          <a:bodyPr>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endParaRPr lang="en-GB" sz="2000" dirty="0">
              <a:latin typeface="Times New Roman" panose="02020603050405020304" pitchFamily="18" charset="0"/>
              <a:cs typeface="Times New Roman" panose="02020603050405020304" pitchFamily="18" charset="0"/>
            </a:endParaRPr>
          </a:p>
        </p:txBody>
      </p:sp>
      <p:sp>
        <p:nvSpPr>
          <p:cNvPr id="12" name="Oval 11"/>
          <p:cNvSpPr/>
          <p:nvPr/>
        </p:nvSpPr>
        <p:spPr>
          <a:xfrm>
            <a:off x="323528" y="2963416"/>
            <a:ext cx="2160240" cy="136815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000" b="1" dirty="0" smtClean="0">
                <a:solidFill>
                  <a:srgbClr val="002060"/>
                </a:solidFill>
                <a:latin typeface="Times New Roman" panose="02020603050405020304" pitchFamily="18" charset="0"/>
                <a:cs typeface="Times New Roman" panose="02020603050405020304" pitchFamily="18" charset="0"/>
              </a:rPr>
              <a:t>Comparing means</a:t>
            </a:r>
            <a:endParaRPr lang="en-GB" sz="2000" b="1" dirty="0">
              <a:solidFill>
                <a:srgbClr val="002060"/>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2812256" y="1996644"/>
            <a:ext cx="2520280" cy="7920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000" b="1" dirty="0" smtClean="0">
                <a:solidFill>
                  <a:srgbClr val="FF0000"/>
                </a:solidFill>
                <a:latin typeface="Times New Roman" panose="02020603050405020304" pitchFamily="18" charset="0"/>
                <a:cs typeface="Times New Roman" panose="02020603050405020304" pitchFamily="18" charset="0"/>
              </a:rPr>
              <a:t>Comparing BETWEEN groups</a:t>
            </a:r>
            <a:endParaRPr lang="en-GB" sz="2000" b="1" dirty="0">
              <a:solidFill>
                <a:srgbClr val="FF0000"/>
              </a:solidFill>
              <a:latin typeface="Times New Roman" panose="02020603050405020304" pitchFamily="18" charset="0"/>
              <a:cs typeface="Times New Roman" panose="02020603050405020304" pitchFamily="18" charset="0"/>
            </a:endParaRPr>
          </a:p>
        </p:txBody>
      </p:sp>
      <p:sp>
        <p:nvSpPr>
          <p:cNvPr id="14" name="Rectangle 13"/>
          <p:cNvSpPr/>
          <p:nvPr/>
        </p:nvSpPr>
        <p:spPr>
          <a:xfrm>
            <a:off x="2816739" y="3733800"/>
            <a:ext cx="2520280" cy="119707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000" b="1" dirty="0" smtClean="0">
                <a:solidFill>
                  <a:srgbClr val="FF0000"/>
                </a:solidFill>
                <a:latin typeface="Times New Roman" panose="02020603050405020304" pitchFamily="18" charset="0"/>
                <a:cs typeface="Times New Roman" panose="02020603050405020304" pitchFamily="18" charset="0"/>
              </a:rPr>
              <a:t>Comparing measurements WITHIN the same subject</a:t>
            </a:r>
            <a:endParaRPr lang="en-GB" sz="2000" b="1" dirty="0">
              <a:solidFill>
                <a:srgbClr val="FF0000"/>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5464708" y="2672588"/>
            <a:ext cx="724024" cy="400110"/>
          </a:xfrm>
          <a:prstGeom prst="rect">
            <a:avLst/>
          </a:prstGeom>
          <a:noFill/>
        </p:spPr>
        <p:txBody>
          <a:bodyPr wrap="square" rtlCol="0">
            <a:spAutoFit/>
          </a:bodyPr>
          <a:lstStyle/>
          <a:p>
            <a:r>
              <a:rPr lang="en-GB" sz="2000" b="1" dirty="0" smtClean="0">
                <a:solidFill>
                  <a:srgbClr val="002060"/>
                </a:solidFill>
                <a:latin typeface="Times New Roman" panose="02020603050405020304" pitchFamily="18" charset="0"/>
                <a:cs typeface="Times New Roman" panose="02020603050405020304" pitchFamily="18" charset="0"/>
              </a:rPr>
              <a:t>3+</a:t>
            </a:r>
            <a:endParaRPr lang="en-GB" sz="2000" b="1" dirty="0">
              <a:solidFill>
                <a:srgbClr val="002060"/>
              </a:solidFill>
              <a:latin typeface="Times New Roman" panose="02020603050405020304" pitchFamily="18" charset="0"/>
              <a:cs typeface="Times New Roman" panose="02020603050405020304" pitchFamily="18" charset="0"/>
            </a:endParaRPr>
          </a:p>
        </p:txBody>
      </p:sp>
      <p:grpSp>
        <p:nvGrpSpPr>
          <p:cNvPr id="16" name="Group 15"/>
          <p:cNvGrpSpPr/>
          <p:nvPr/>
        </p:nvGrpSpPr>
        <p:grpSpPr>
          <a:xfrm>
            <a:off x="5332536" y="836712"/>
            <a:ext cx="3608619" cy="2436041"/>
            <a:chOff x="5332536" y="1097733"/>
            <a:chExt cx="3608619" cy="2436041"/>
          </a:xfrm>
        </p:grpSpPr>
        <p:cxnSp>
          <p:nvCxnSpPr>
            <p:cNvPr id="17" name="Straight Arrow Connector 16"/>
            <p:cNvCxnSpPr>
              <a:stCxn id="13" idx="3"/>
              <a:endCxn id="20" idx="2"/>
            </p:cNvCxnSpPr>
            <p:nvPr/>
          </p:nvCxnSpPr>
          <p:spPr>
            <a:xfrm flipV="1">
              <a:off x="5332536" y="1672645"/>
              <a:ext cx="1109877" cy="98106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3" idx="3"/>
              <a:endCxn id="21" idx="2"/>
            </p:cNvCxnSpPr>
            <p:nvPr/>
          </p:nvCxnSpPr>
          <p:spPr>
            <a:xfrm>
              <a:off x="5332536" y="2653709"/>
              <a:ext cx="1124354" cy="296017"/>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610696" y="1847447"/>
              <a:ext cx="432048" cy="400110"/>
            </a:xfrm>
            <a:prstGeom prst="rect">
              <a:avLst/>
            </a:prstGeom>
            <a:noFill/>
          </p:spPr>
          <p:txBody>
            <a:bodyPr wrap="square" rtlCol="0">
              <a:spAutoFit/>
            </a:bodyPr>
            <a:lstStyle/>
            <a:p>
              <a:r>
                <a:rPr lang="en-GB" sz="2000" b="1" dirty="0" smtClean="0">
                  <a:solidFill>
                    <a:srgbClr val="002060"/>
                  </a:solidFill>
                  <a:latin typeface="Times New Roman" panose="02020603050405020304" pitchFamily="18" charset="0"/>
                  <a:cs typeface="Times New Roman" panose="02020603050405020304" pitchFamily="18" charset="0"/>
                </a:rPr>
                <a:t>2</a:t>
              </a:r>
              <a:endParaRPr lang="en-GB" sz="2000" b="1" dirty="0">
                <a:solidFill>
                  <a:srgbClr val="002060"/>
                </a:solidFill>
                <a:latin typeface="Times New Roman" panose="02020603050405020304" pitchFamily="18" charset="0"/>
                <a:cs typeface="Times New Roman" panose="02020603050405020304" pitchFamily="18" charset="0"/>
              </a:endParaRPr>
            </a:p>
          </p:txBody>
        </p:sp>
        <p:sp>
          <p:nvSpPr>
            <p:cNvPr id="20" name="Oval 19"/>
            <p:cNvSpPr/>
            <p:nvPr/>
          </p:nvSpPr>
          <p:spPr>
            <a:xfrm>
              <a:off x="6442413" y="1097733"/>
              <a:ext cx="2304256" cy="114982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b="1" dirty="0" smtClean="0">
                  <a:solidFill>
                    <a:srgbClr val="7030A0"/>
                  </a:solidFill>
                  <a:latin typeface="Times New Roman" panose="02020603050405020304" pitchFamily="18" charset="0"/>
                  <a:cs typeface="Times New Roman" panose="02020603050405020304" pitchFamily="18" charset="0"/>
                </a:rPr>
                <a:t>Independent t-test</a:t>
              </a:r>
              <a:endParaRPr lang="en-GB" sz="2000" b="1" dirty="0">
                <a:solidFill>
                  <a:srgbClr val="7030A0"/>
                </a:solidFill>
                <a:latin typeface="Times New Roman" panose="02020603050405020304" pitchFamily="18" charset="0"/>
                <a:cs typeface="Times New Roman" panose="02020603050405020304" pitchFamily="18" charset="0"/>
              </a:endParaRPr>
            </a:p>
          </p:txBody>
        </p:sp>
        <p:sp>
          <p:nvSpPr>
            <p:cNvPr id="21" name="Oval 20"/>
            <p:cNvSpPr/>
            <p:nvPr/>
          </p:nvSpPr>
          <p:spPr>
            <a:xfrm>
              <a:off x="6456890" y="2365677"/>
              <a:ext cx="2484265" cy="116809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b="1" dirty="0" smtClean="0">
                  <a:solidFill>
                    <a:srgbClr val="7030A0"/>
                  </a:solidFill>
                  <a:latin typeface="Times New Roman" panose="02020603050405020304" pitchFamily="18" charset="0"/>
                  <a:cs typeface="Times New Roman" panose="02020603050405020304" pitchFamily="18" charset="0"/>
                </a:rPr>
                <a:t>One way ANOVA</a:t>
              </a:r>
              <a:endParaRPr lang="en-GB" sz="2000" b="1" dirty="0">
                <a:solidFill>
                  <a:srgbClr val="7030A0"/>
                </a:solidFill>
                <a:latin typeface="Times New Roman" panose="02020603050405020304" pitchFamily="18" charset="0"/>
                <a:cs typeface="Times New Roman" panose="02020603050405020304" pitchFamily="18" charset="0"/>
              </a:endParaRPr>
            </a:p>
          </p:txBody>
        </p:sp>
      </p:grpSp>
      <p:cxnSp>
        <p:nvCxnSpPr>
          <p:cNvPr id="22" name="Straight Arrow Connector 21"/>
          <p:cNvCxnSpPr>
            <a:stCxn id="14" idx="3"/>
            <a:endCxn id="25" idx="2"/>
          </p:cNvCxnSpPr>
          <p:nvPr/>
        </p:nvCxnSpPr>
        <p:spPr>
          <a:xfrm flipV="1">
            <a:off x="5337019" y="4041068"/>
            <a:ext cx="1119871" cy="29126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4" idx="3"/>
            <a:endCxn id="26" idx="2"/>
          </p:cNvCxnSpPr>
          <p:nvPr/>
        </p:nvCxnSpPr>
        <p:spPr>
          <a:xfrm>
            <a:off x="5337019" y="4332336"/>
            <a:ext cx="1119871" cy="10751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580797" y="3884265"/>
            <a:ext cx="432048" cy="400110"/>
          </a:xfrm>
          <a:prstGeom prst="rect">
            <a:avLst/>
          </a:prstGeom>
          <a:noFill/>
        </p:spPr>
        <p:txBody>
          <a:bodyPr wrap="square" rtlCol="0">
            <a:spAutoFit/>
          </a:bodyPr>
          <a:lstStyle/>
          <a:p>
            <a:r>
              <a:rPr lang="en-GB" sz="2000" b="1" dirty="0" smtClean="0">
                <a:solidFill>
                  <a:srgbClr val="002060"/>
                </a:solidFill>
                <a:latin typeface="Times New Roman" panose="02020603050405020304" pitchFamily="18" charset="0"/>
                <a:cs typeface="Times New Roman" panose="02020603050405020304" pitchFamily="18" charset="0"/>
              </a:rPr>
              <a:t>2</a:t>
            </a:r>
            <a:endParaRPr lang="en-GB" sz="2000" b="1" dirty="0">
              <a:solidFill>
                <a:srgbClr val="002060"/>
              </a:solidFill>
              <a:latin typeface="Times New Roman" panose="02020603050405020304" pitchFamily="18" charset="0"/>
              <a:cs typeface="Times New Roman" panose="02020603050405020304" pitchFamily="18" charset="0"/>
            </a:endParaRPr>
          </a:p>
        </p:txBody>
      </p:sp>
      <p:sp>
        <p:nvSpPr>
          <p:cNvPr id="25" name="Oval 24"/>
          <p:cNvSpPr/>
          <p:nvPr/>
        </p:nvSpPr>
        <p:spPr>
          <a:xfrm>
            <a:off x="6456890" y="3501008"/>
            <a:ext cx="2304256" cy="10801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b="1" dirty="0" smtClean="0">
                <a:solidFill>
                  <a:srgbClr val="7030A0"/>
                </a:solidFill>
                <a:latin typeface="Times New Roman" panose="02020603050405020304" pitchFamily="18" charset="0"/>
                <a:cs typeface="Times New Roman" panose="02020603050405020304" pitchFamily="18" charset="0"/>
              </a:rPr>
              <a:t>Paired t-test</a:t>
            </a:r>
            <a:endParaRPr lang="en-GB" sz="2000" b="1" dirty="0">
              <a:solidFill>
                <a:srgbClr val="7030A0"/>
              </a:solidFill>
              <a:latin typeface="Times New Roman" panose="02020603050405020304" pitchFamily="18" charset="0"/>
              <a:cs typeface="Times New Roman" panose="02020603050405020304" pitchFamily="18" charset="0"/>
            </a:endParaRPr>
          </a:p>
        </p:txBody>
      </p:sp>
      <p:sp>
        <p:nvSpPr>
          <p:cNvPr id="26" name="Oval 25"/>
          <p:cNvSpPr/>
          <p:nvPr/>
        </p:nvSpPr>
        <p:spPr>
          <a:xfrm>
            <a:off x="6456890" y="4797152"/>
            <a:ext cx="2498742" cy="122074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b="1" dirty="0" smtClean="0">
                <a:solidFill>
                  <a:srgbClr val="7030A0"/>
                </a:solidFill>
                <a:latin typeface="Times New Roman" panose="02020603050405020304" pitchFamily="18" charset="0"/>
                <a:cs typeface="Times New Roman" panose="02020603050405020304" pitchFamily="18" charset="0"/>
              </a:rPr>
              <a:t>Repeated measures ANOVA</a:t>
            </a:r>
            <a:endParaRPr lang="en-GB" sz="2000" b="1" dirty="0">
              <a:solidFill>
                <a:srgbClr val="7030A0"/>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5434809" y="5032119"/>
            <a:ext cx="724024" cy="400110"/>
          </a:xfrm>
          <a:prstGeom prst="rect">
            <a:avLst/>
          </a:prstGeom>
          <a:noFill/>
        </p:spPr>
        <p:txBody>
          <a:bodyPr wrap="square" rtlCol="0">
            <a:spAutoFit/>
          </a:bodyPr>
          <a:lstStyle/>
          <a:p>
            <a:r>
              <a:rPr lang="en-GB" sz="2000" b="1" dirty="0" smtClean="0">
                <a:solidFill>
                  <a:srgbClr val="002060"/>
                </a:solidFill>
                <a:latin typeface="Times New Roman" panose="02020603050405020304" pitchFamily="18" charset="0"/>
                <a:cs typeface="Times New Roman" panose="02020603050405020304" pitchFamily="18" charset="0"/>
              </a:rPr>
              <a:t>3+</a:t>
            </a:r>
            <a:endParaRPr lang="en-GB" sz="2000" b="1" dirty="0">
              <a:solidFill>
                <a:srgbClr val="002060"/>
              </a:solidFill>
              <a:latin typeface="Times New Roman" panose="02020603050405020304" pitchFamily="18" charset="0"/>
              <a:cs typeface="Times New Roman" panose="02020603050405020304" pitchFamily="18" charset="0"/>
            </a:endParaRPr>
          </a:p>
        </p:txBody>
      </p:sp>
      <p:cxnSp>
        <p:nvCxnSpPr>
          <p:cNvPr id="28" name="Straight Arrow Connector 27"/>
          <p:cNvCxnSpPr>
            <a:stCxn id="12" idx="5"/>
            <a:endCxn id="14" idx="1"/>
          </p:cNvCxnSpPr>
          <p:nvPr/>
        </p:nvCxnSpPr>
        <p:spPr>
          <a:xfrm>
            <a:off x="2167408" y="4131207"/>
            <a:ext cx="649331" cy="201129"/>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2" idx="7"/>
            <a:endCxn id="13" idx="1"/>
          </p:cNvCxnSpPr>
          <p:nvPr/>
        </p:nvCxnSpPr>
        <p:spPr>
          <a:xfrm flipV="1">
            <a:off x="2167408" y="2392688"/>
            <a:ext cx="644848" cy="771089"/>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828800" y="5787062"/>
            <a:ext cx="4772496" cy="400110"/>
          </a:xfrm>
          <a:prstGeom prst="rect">
            <a:avLst/>
          </a:prstGeom>
          <a:noFill/>
        </p:spPr>
        <p:txBody>
          <a:bodyPr wrap="squar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ANOVA = Analysis of variance</a:t>
            </a:r>
            <a:endParaRPr lang="en-GB"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31168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864" y="503767"/>
            <a:ext cx="8786270" cy="1296988"/>
          </a:xfrm>
          <a:solidFill>
            <a:schemeClr val="accent6">
              <a:lumMod val="20000"/>
              <a:lumOff val="80000"/>
            </a:schemeClr>
          </a:solidFill>
        </p:spPr>
        <p:txBody>
          <a:bodyPr>
            <a:noAutofit/>
          </a:bodyPr>
          <a:lstStyle/>
          <a:p>
            <a:pPr algn="just"/>
            <a:r>
              <a:rPr lang="en-US" sz="2000" dirty="0">
                <a:solidFill>
                  <a:schemeClr val="tx1"/>
                </a:solidFill>
                <a:latin typeface="Times New Roman" panose="02020603050405020304" pitchFamily="18" charset="0"/>
                <a:cs typeface="Times New Roman" panose="02020603050405020304" pitchFamily="18" charset="0"/>
              </a:rPr>
              <a:t>Blbas, H.T.A., Aziz, K.F., </a:t>
            </a:r>
            <a:r>
              <a:rPr lang="en-US" sz="2000" dirty="0" err="1">
                <a:solidFill>
                  <a:schemeClr val="tx1"/>
                </a:solidFill>
                <a:latin typeface="Times New Roman" panose="02020603050405020304" pitchFamily="18" charset="0"/>
                <a:cs typeface="Times New Roman" panose="02020603050405020304" pitchFamily="18" charset="0"/>
              </a:rPr>
              <a:t>Nejad</a:t>
            </a:r>
            <a:r>
              <a:rPr lang="en-US" sz="2000" dirty="0">
                <a:solidFill>
                  <a:schemeClr val="tx1"/>
                </a:solidFill>
                <a:latin typeface="Times New Roman" panose="02020603050405020304" pitchFamily="18" charset="0"/>
                <a:cs typeface="Times New Roman" panose="02020603050405020304" pitchFamily="18" charset="0"/>
              </a:rPr>
              <a:t>, S.H. and </a:t>
            </a:r>
            <a:r>
              <a:rPr lang="en-US" sz="2000" dirty="0" err="1">
                <a:solidFill>
                  <a:schemeClr val="tx1"/>
                </a:solidFill>
                <a:latin typeface="Times New Roman" panose="02020603050405020304" pitchFamily="18" charset="0"/>
                <a:cs typeface="Times New Roman" panose="02020603050405020304" pitchFamily="18" charset="0"/>
              </a:rPr>
              <a:t>Barzinjy</a:t>
            </a:r>
            <a:r>
              <a:rPr lang="en-US" sz="2000" dirty="0">
                <a:solidFill>
                  <a:schemeClr val="tx1"/>
                </a:solidFill>
                <a:latin typeface="Times New Roman" panose="02020603050405020304" pitchFamily="18" charset="0"/>
                <a:cs typeface="Times New Roman" panose="02020603050405020304" pitchFamily="18" charset="0"/>
              </a:rPr>
              <a:t>, A.A. (2020). </a:t>
            </a:r>
            <a:r>
              <a:rPr lang="en-US" sz="2000" b="1" dirty="0">
                <a:solidFill>
                  <a:schemeClr val="tx1"/>
                </a:solidFill>
                <a:latin typeface="Times New Roman" panose="02020603050405020304" pitchFamily="18" charset="0"/>
                <a:cs typeface="Times New Roman" panose="02020603050405020304" pitchFamily="18" charset="0"/>
              </a:rPr>
              <a:t>Phenomenon of depression and anxiety related to precautions for prevention among population during the outbreak of COVID-19 in Kurdistan Region of Iraq</a:t>
            </a:r>
            <a:r>
              <a:rPr lang="en-US" sz="2000" dirty="0">
                <a:solidFill>
                  <a:schemeClr val="tx1"/>
                </a:solidFill>
                <a:latin typeface="Times New Roman" panose="02020603050405020304" pitchFamily="18" charset="0"/>
                <a:cs typeface="Times New Roman" panose="02020603050405020304" pitchFamily="18" charset="0"/>
              </a:rPr>
              <a:t>: based on questionnaire survey. </a:t>
            </a:r>
            <a:r>
              <a:rPr lang="en-US" sz="2000" i="1" dirty="0">
                <a:solidFill>
                  <a:schemeClr val="tx1"/>
                </a:solidFill>
                <a:latin typeface="Times New Roman" panose="02020603050405020304" pitchFamily="18" charset="0"/>
                <a:cs typeface="Times New Roman" panose="02020603050405020304" pitchFamily="18" charset="0"/>
              </a:rPr>
              <a:t>Journal of Public </a:t>
            </a:r>
            <a:r>
              <a:rPr lang="en-US" sz="2000" i="1" dirty="0" smtClean="0">
                <a:solidFill>
                  <a:schemeClr val="tx1"/>
                </a:solidFill>
                <a:latin typeface="Times New Roman" panose="02020603050405020304" pitchFamily="18" charset="0"/>
                <a:cs typeface="Times New Roman" panose="02020603050405020304" pitchFamily="18" charset="0"/>
              </a:rPr>
              <a:t>Health</a:t>
            </a:r>
            <a:r>
              <a:rPr lang="en-US" sz="2000" dirty="0" smtClean="0">
                <a:solidFill>
                  <a:schemeClr val="tx1"/>
                </a:solidFill>
                <a:latin typeface="Times New Roman" panose="02020603050405020304" pitchFamily="18" charset="0"/>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p:txBody>
      </p:sp>
      <p:graphicFrame>
        <p:nvGraphicFramePr>
          <p:cNvPr id="8" name="Content Placeholder 7"/>
          <p:cNvGraphicFramePr>
            <a:graphicFrameLocks noGrp="1"/>
          </p:cNvGraphicFramePr>
          <p:nvPr>
            <p:ph idx="1"/>
            <p:extLst/>
          </p:nvPr>
        </p:nvGraphicFramePr>
        <p:xfrm>
          <a:off x="357730" y="2643188"/>
          <a:ext cx="8428539" cy="3895725"/>
        </p:xfrm>
        <a:graphic>
          <a:graphicData uri="http://schemas.openxmlformats.org/drawingml/2006/table">
            <a:tbl>
              <a:tblPr>
                <a:tableStyleId>{616DA210-FB5B-4158-B5E0-FEB733F419BA}</a:tableStyleId>
              </a:tblPr>
              <a:tblGrid>
                <a:gridCol w="1230562">
                  <a:extLst>
                    <a:ext uri="{9D8B030D-6E8A-4147-A177-3AD203B41FA5}">
                      <a16:colId xmlns:a16="http://schemas.microsoft.com/office/drawing/2014/main" val="3478834467"/>
                    </a:ext>
                  </a:extLst>
                </a:gridCol>
                <a:gridCol w="2583371">
                  <a:extLst>
                    <a:ext uri="{9D8B030D-6E8A-4147-A177-3AD203B41FA5}">
                      <a16:colId xmlns:a16="http://schemas.microsoft.com/office/drawing/2014/main" val="2545765225"/>
                    </a:ext>
                  </a:extLst>
                </a:gridCol>
                <a:gridCol w="1230562">
                  <a:extLst>
                    <a:ext uri="{9D8B030D-6E8A-4147-A177-3AD203B41FA5}">
                      <a16:colId xmlns:a16="http://schemas.microsoft.com/office/drawing/2014/main" val="1129290933"/>
                    </a:ext>
                  </a:extLst>
                </a:gridCol>
                <a:gridCol w="942149">
                  <a:extLst>
                    <a:ext uri="{9D8B030D-6E8A-4147-A177-3AD203B41FA5}">
                      <a16:colId xmlns:a16="http://schemas.microsoft.com/office/drawing/2014/main" val="306153840"/>
                    </a:ext>
                  </a:extLst>
                </a:gridCol>
                <a:gridCol w="1211333">
                  <a:extLst>
                    <a:ext uri="{9D8B030D-6E8A-4147-A177-3AD203B41FA5}">
                      <a16:colId xmlns:a16="http://schemas.microsoft.com/office/drawing/2014/main" val="1651813654"/>
                    </a:ext>
                  </a:extLst>
                </a:gridCol>
                <a:gridCol w="1230562">
                  <a:extLst>
                    <a:ext uri="{9D8B030D-6E8A-4147-A177-3AD203B41FA5}">
                      <a16:colId xmlns:a16="http://schemas.microsoft.com/office/drawing/2014/main" val="3074288815"/>
                    </a:ext>
                  </a:extLst>
                </a:gridCol>
              </a:tblGrid>
              <a:tr h="238125">
                <a:tc rowSpan="2" gridSpan="2">
                  <a:txBody>
                    <a:bodyPr/>
                    <a:lstStyle/>
                    <a:p>
                      <a:pPr algn="l" fontAlgn="b"/>
                      <a:r>
                        <a:rPr lang="en-US" sz="2500" u="none" strike="noStrike" dirty="0">
                          <a:effectLst/>
                          <a:latin typeface="Times New Roman" panose="02020603050405020304" pitchFamily="18" charset="0"/>
                          <a:cs typeface="Times New Roman" panose="02020603050405020304" pitchFamily="18" charset="0"/>
                        </a:rPr>
                        <a:t> </a:t>
                      </a:r>
                      <a:endParaRPr lang="en-US" sz="2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rowSpan="2" hMerge="1">
                  <a:txBody>
                    <a:bodyPr/>
                    <a:lstStyle/>
                    <a:p>
                      <a:endParaRPr lang="en-US"/>
                    </a:p>
                  </a:txBody>
                  <a:tcPr/>
                </a:tc>
                <a:tc gridSpan="4">
                  <a:txBody>
                    <a:bodyPr/>
                    <a:lstStyle/>
                    <a:p>
                      <a:pPr algn="ctr" fontAlgn="b"/>
                      <a:r>
                        <a:rPr lang="en-US" sz="2500" b="1" u="none" strike="noStrike" dirty="0">
                          <a:solidFill>
                            <a:srgbClr val="FF0000"/>
                          </a:solidFill>
                          <a:effectLst/>
                          <a:latin typeface="Times New Roman" panose="02020603050405020304" pitchFamily="18" charset="0"/>
                          <a:cs typeface="Times New Roman" panose="02020603050405020304" pitchFamily="18" charset="0"/>
                        </a:rPr>
                        <a:t>Overall</a:t>
                      </a:r>
                      <a:r>
                        <a:rPr lang="en-US" sz="2500" u="none" strike="noStrike" dirty="0">
                          <a:effectLst/>
                          <a:latin typeface="Times New Roman" panose="02020603050405020304" pitchFamily="18" charset="0"/>
                          <a:cs typeface="Times New Roman" panose="02020603050405020304" pitchFamily="18" charset="0"/>
                        </a:rPr>
                        <a:t> </a:t>
                      </a:r>
                      <a:r>
                        <a:rPr lang="en-US" sz="2500" b="1" u="none" strike="noStrike" dirty="0" smtClean="0">
                          <a:solidFill>
                            <a:srgbClr val="FF0000"/>
                          </a:solidFill>
                          <a:effectLst/>
                          <a:latin typeface="Times New Roman" panose="02020603050405020304" pitchFamily="18" charset="0"/>
                          <a:cs typeface="Times New Roman" panose="02020603050405020304" pitchFamily="18" charset="0"/>
                        </a:rPr>
                        <a:t>Depression</a:t>
                      </a:r>
                      <a:endParaRPr lang="en-US" sz="25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44731068"/>
                  </a:ext>
                </a:extLst>
              </a:tr>
              <a:tr h="238125">
                <a:tc gridSpan="2" vMerge="1">
                  <a:txBody>
                    <a:bodyPr/>
                    <a:lstStyle/>
                    <a:p>
                      <a:endParaRPr lang="en-US"/>
                    </a:p>
                  </a:txBody>
                  <a:tcPr/>
                </a:tc>
                <a:tc hMerge="1" vMerge="1">
                  <a:txBody>
                    <a:bodyPr/>
                    <a:lstStyle/>
                    <a:p>
                      <a:endParaRPr lang="en-US"/>
                    </a:p>
                  </a:txBody>
                  <a:tcP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Mean</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SD</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dirty="0">
                          <a:effectLst/>
                          <a:latin typeface="Times New Roman" panose="02020603050405020304" pitchFamily="18" charset="0"/>
                          <a:cs typeface="Times New Roman" panose="02020603050405020304" pitchFamily="18" charset="0"/>
                        </a:rPr>
                        <a:t>F-value </a:t>
                      </a:r>
                      <a:r>
                        <a:rPr lang="en-US" sz="2500" u="none" strike="noStrike" dirty="0" smtClean="0">
                          <a:effectLst/>
                          <a:latin typeface="Times New Roman" panose="02020603050405020304" pitchFamily="18" charset="0"/>
                          <a:cs typeface="Times New Roman" panose="02020603050405020304" pitchFamily="18" charset="0"/>
                        </a:rPr>
                        <a:t>(t-value)</a:t>
                      </a:r>
                      <a:endParaRPr lang="en-US" sz="2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P-value</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597684465"/>
                  </a:ext>
                </a:extLst>
              </a:tr>
              <a:tr h="238125">
                <a:tc rowSpan="2">
                  <a:txBody>
                    <a:bodyPr/>
                    <a:lstStyle/>
                    <a:p>
                      <a:pPr algn="l" fontAlgn="ctr"/>
                      <a:r>
                        <a:rPr lang="en-US" sz="2500" u="none" strike="noStrike" dirty="0">
                          <a:effectLst/>
                          <a:latin typeface="Times New Roman" panose="02020603050405020304" pitchFamily="18" charset="0"/>
                          <a:cs typeface="Times New Roman" panose="02020603050405020304" pitchFamily="18" charset="0"/>
                        </a:rPr>
                        <a:t>Gender</a:t>
                      </a:r>
                      <a:endParaRPr lang="en-US" sz="2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en-US" sz="2500" u="none" strike="noStrike" dirty="0">
                          <a:effectLst/>
                          <a:latin typeface="Times New Roman" panose="02020603050405020304" pitchFamily="18" charset="0"/>
                          <a:cs typeface="Times New Roman" panose="02020603050405020304" pitchFamily="18" charset="0"/>
                        </a:rPr>
                        <a:t>Male</a:t>
                      </a:r>
                      <a:endParaRPr lang="en-US" sz="2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3.93</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0.67</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rowSpan="2">
                  <a:txBody>
                    <a:bodyPr/>
                    <a:lstStyle/>
                    <a:p>
                      <a:pPr algn="ctr" fontAlgn="ctr"/>
                      <a:r>
                        <a:rPr lang="en-US" sz="2500" u="none" strike="noStrike">
                          <a:effectLst/>
                          <a:latin typeface="Times New Roman" panose="02020603050405020304" pitchFamily="18" charset="0"/>
                          <a:cs typeface="Times New Roman" panose="02020603050405020304" pitchFamily="18" charset="0"/>
                        </a:rPr>
                        <a:t>(−2.94)</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rowSpan="2">
                  <a:txBody>
                    <a:bodyPr/>
                    <a:lstStyle/>
                    <a:p>
                      <a:pPr algn="ctr" fontAlgn="ctr"/>
                      <a:r>
                        <a:rPr lang="en-US" sz="2500" u="none" strike="noStrike">
                          <a:effectLst/>
                          <a:latin typeface="Times New Roman" panose="02020603050405020304" pitchFamily="18" charset="0"/>
                          <a:cs typeface="Times New Roman" panose="02020603050405020304" pitchFamily="18" charset="0"/>
                        </a:rPr>
                        <a:t>0.003*</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860930266"/>
                  </a:ext>
                </a:extLst>
              </a:tr>
              <a:tr h="238125">
                <a:tc vMerge="1">
                  <a:txBody>
                    <a:bodyPr/>
                    <a:lstStyle/>
                    <a:p>
                      <a:endParaRPr lang="en-US"/>
                    </a:p>
                  </a:txBody>
                  <a:tcPr/>
                </a:tc>
                <a:tc>
                  <a:txBody>
                    <a:bodyPr/>
                    <a:lstStyle/>
                    <a:p>
                      <a:pPr algn="l" fontAlgn="ctr"/>
                      <a:r>
                        <a:rPr lang="en-US" sz="2500" u="none" strike="noStrike" dirty="0">
                          <a:effectLst/>
                          <a:latin typeface="Times New Roman" panose="02020603050405020304" pitchFamily="18" charset="0"/>
                          <a:cs typeface="Times New Roman" panose="02020603050405020304" pitchFamily="18" charset="0"/>
                        </a:rPr>
                        <a:t>Female</a:t>
                      </a:r>
                      <a:endParaRPr lang="en-US" sz="2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4.06</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0.63</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122889336"/>
                  </a:ext>
                </a:extLst>
              </a:tr>
              <a:tr h="238125">
                <a:tc rowSpan="5">
                  <a:txBody>
                    <a:bodyPr/>
                    <a:lstStyle/>
                    <a:p>
                      <a:pPr algn="l" fontAlgn="ctr"/>
                      <a:r>
                        <a:rPr lang="en-US" sz="2500" u="none" strike="noStrike">
                          <a:effectLst/>
                          <a:latin typeface="Times New Roman" panose="02020603050405020304" pitchFamily="18" charset="0"/>
                          <a:cs typeface="Times New Roman" panose="02020603050405020304" pitchFamily="18" charset="0"/>
                        </a:rPr>
                        <a:t>Age</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en-US" sz="2500" u="none" strike="noStrike">
                          <a:effectLst/>
                          <a:latin typeface="Times New Roman" panose="02020603050405020304" pitchFamily="18" charset="0"/>
                          <a:cs typeface="Times New Roman" panose="02020603050405020304" pitchFamily="18" charset="0"/>
                        </a:rPr>
                        <a:t>under 20 years</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4.24</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0.67</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rowSpan="5">
                  <a:txBody>
                    <a:bodyPr/>
                    <a:lstStyle/>
                    <a:p>
                      <a:pPr algn="ctr" fontAlgn="ctr"/>
                      <a:r>
                        <a:rPr lang="en-US" sz="2500" u="none" strike="noStrike">
                          <a:effectLst/>
                          <a:latin typeface="Times New Roman" panose="02020603050405020304" pitchFamily="18" charset="0"/>
                          <a:cs typeface="Times New Roman" panose="02020603050405020304" pitchFamily="18" charset="0"/>
                        </a:rPr>
                        <a:t>1.76</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rowSpan="5">
                  <a:txBody>
                    <a:bodyPr/>
                    <a:lstStyle/>
                    <a:p>
                      <a:pPr algn="ctr" fontAlgn="ctr"/>
                      <a:r>
                        <a:rPr lang="en-US" sz="2500" u="none" strike="noStrike">
                          <a:effectLst/>
                          <a:latin typeface="Times New Roman" panose="02020603050405020304" pitchFamily="18" charset="0"/>
                          <a:cs typeface="Times New Roman" panose="02020603050405020304" pitchFamily="18" charset="0"/>
                        </a:rPr>
                        <a:t>0.135</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014868280"/>
                  </a:ext>
                </a:extLst>
              </a:tr>
              <a:tr h="238125">
                <a:tc vMerge="1">
                  <a:txBody>
                    <a:bodyPr/>
                    <a:lstStyle/>
                    <a:p>
                      <a:endParaRPr lang="en-US"/>
                    </a:p>
                  </a:txBody>
                  <a:tcPr/>
                </a:tc>
                <a:tc>
                  <a:txBody>
                    <a:bodyPr/>
                    <a:lstStyle/>
                    <a:p>
                      <a:pPr algn="l" fontAlgn="ctr"/>
                      <a:r>
                        <a:rPr lang="en-US" sz="2500" u="none" strike="noStrike">
                          <a:effectLst/>
                          <a:latin typeface="Times New Roman" panose="02020603050405020304" pitchFamily="18" charset="0"/>
                          <a:cs typeface="Times New Roman" panose="02020603050405020304" pitchFamily="18" charset="0"/>
                        </a:rPr>
                        <a:t>20–29</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3.98</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0.71</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067187047"/>
                  </a:ext>
                </a:extLst>
              </a:tr>
              <a:tr h="238125">
                <a:tc vMerge="1">
                  <a:txBody>
                    <a:bodyPr/>
                    <a:lstStyle/>
                    <a:p>
                      <a:endParaRPr lang="en-US"/>
                    </a:p>
                  </a:txBody>
                  <a:tcPr/>
                </a:tc>
                <a:tc>
                  <a:txBody>
                    <a:bodyPr/>
                    <a:lstStyle/>
                    <a:p>
                      <a:pPr algn="l" fontAlgn="ctr"/>
                      <a:r>
                        <a:rPr lang="en-US" sz="2500" u="none" strike="noStrike">
                          <a:effectLst/>
                          <a:latin typeface="Times New Roman" panose="02020603050405020304" pitchFamily="18" charset="0"/>
                          <a:cs typeface="Times New Roman" panose="02020603050405020304" pitchFamily="18" charset="0"/>
                        </a:rPr>
                        <a:t>30–39</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4.01</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0.62</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453562754"/>
                  </a:ext>
                </a:extLst>
              </a:tr>
              <a:tr h="238125">
                <a:tc vMerge="1">
                  <a:txBody>
                    <a:bodyPr/>
                    <a:lstStyle/>
                    <a:p>
                      <a:endParaRPr lang="en-US"/>
                    </a:p>
                  </a:txBody>
                  <a:tcPr/>
                </a:tc>
                <a:tc>
                  <a:txBody>
                    <a:bodyPr/>
                    <a:lstStyle/>
                    <a:p>
                      <a:pPr algn="l" fontAlgn="ctr"/>
                      <a:r>
                        <a:rPr lang="en-US" sz="2500" u="none" strike="noStrike">
                          <a:effectLst/>
                          <a:latin typeface="Times New Roman" panose="02020603050405020304" pitchFamily="18" charset="0"/>
                          <a:cs typeface="Times New Roman" panose="02020603050405020304" pitchFamily="18" charset="0"/>
                        </a:rPr>
                        <a:t>40–49</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3.94</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0.62</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66738237"/>
                  </a:ext>
                </a:extLst>
              </a:tr>
              <a:tr h="238125">
                <a:tc vMerge="1">
                  <a:txBody>
                    <a:bodyPr/>
                    <a:lstStyle/>
                    <a:p>
                      <a:endParaRPr lang="en-US"/>
                    </a:p>
                  </a:txBody>
                  <a:tcPr/>
                </a:tc>
                <a:tc>
                  <a:txBody>
                    <a:bodyPr/>
                    <a:lstStyle/>
                    <a:p>
                      <a:pPr algn="l" fontAlgn="ctr"/>
                      <a:r>
                        <a:rPr lang="en-US" sz="2500" u="none" strike="noStrike">
                          <a:effectLst/>
                          <a:latin typeface="Times New Roman" panose="02020603050405020304" pitchFamily="18" charset="0"/>
                          <a:cs typeface="Times New Roman" panose="02020603050405020304" pitchFamily="18" charset="0"/>
                        </a:rPr>
                        <a:t>50 years and above</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a:effectLst/>
                          <a:latin typeface="Times New Roman" panose="02020603050405020304" pitchFamily="18" charset="0"/>
                          <a:cs typeface="Times New Roman" panose="02020603050405020304" pitchFamily="18" charset="0"/>
                        </a:rPr>
                        <a:t>3.86</a:t>
                      </a:r>
                      <a:endParaRPr lang="en-US" sz="25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500" u="none" strike="noStrike" dirty="0">
                          <a:effectLst/>
                          <a:latin typeface="Times New Roman" panose="02020603050405020304" pitchFamily="18" charset="0"/>
                          <a:cs typeface="Times New Roman" panose="02020603050405020304" pitchFamily="18" charset="0"/>
                        </a:rPr>
                        <a:t>0.6</a:t>
                      </a:r>
                      <a:endParaRPr lang="en-US" sz="2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315725675"/>
                  </a:ext>
                </a:extLst>
              </a:tr>
            </a:tbl>
          </a:graphicData>
        </a:graphic>
      </p:graphicFrame>
      <p:sp>
        <p:nvSpPr>
          <p:cNvPr id="4" name="Slide Number Placeholder 3"/>
          <p:cNvSpPr>
            <a:spLocks noGrp="1"/>
          </p:cNvSpPr>
          <p:nvPr>
            <p:ph type="sldNum" sz="quarter" idx="12"/>
          </p:nvPr>
        </p:nvSpPr>
        <p:spPr/>
        <p:txBody>
          <a:bodyPr/>
          <a:lstStyle/>
          <a:p>
            <a:fld id="{6453F6A4-CBF6-4A47-82FA-C629F0858668}" type="slidenum">
              <a:rPr lang="hi-IN" smtClean="0"/>
              <a:t>35</a:t>
            </a:fld>
            <a:endParaRPr lang="hi-IN"/>
          </a:p>
        </p:txBody>
      </p:sp>
      <p:sp>
        <p:nvSpPr>
          <p:cNvPr id="9" name="Rectangle 8"/>
          <p:cNvSpPr/>
          <p:nvPr/>
        </p:nvSpPr>
        <p:spPr>
          <a:xfrm>
            <a:off x="175116" y="1878311"/>
            <a:ext cx="8435484" cy="461665"/>
          </a:xfrm>
          <a:prstGeom prst="rect">
            <a:avLst/>
          </a:prstGeom>
          <a:solidFill>
            <a:schemeClr val="accent1">
              <a:lumMod val="20000"/>
              <a:lumOff val="80000"/>
            </a:schemeClr>
          </a:solidFill>
        </p:spPr>
        <p:txBody>
          <a:bodyPr wrap="square">
            <a:spAutoFit/>
          </a:bodyPr>
          <a:lstStyle/>
          <a:p>
            <a:r>
              <a:rPr lang="en-US" sz="2400" b="1" dirty="0"/>
              <a:t>Independent Sample T </a:t>
            </a:r>
            <a:r>
              <a:rPr lang="en-US" sz="2400" b="1" dirty="0" smtClean="0"/>
              <a:t>Test</a:t>
            </a:r>
            <a:r>
              <a:rPr lang="en-US" sz="2400" b="1" dirty="0"/>
              <a:t> </a:t>
            </a:r>
            <a:r>
              <a:rPr lang="en-US" sz="2400" b="1" dirty="0" smtClean="0"/>
              <a:t>and One </a:t>
            </a:r>
            <a:r>
              <a:rPr lang="en-US" sz="2400" b="1" dirty="0"/>
              <a:t>way ANOVA,</a:t>
            </a:r>
          </a:p>
        </p:txBody>
      </p:sp>
      <p:sp>
        <p:nvSpPr>
          <p:cNvPr id="6" name="Rectangle 5"/>
          <p:cNvSpPr/>
          <p:nvPr/>
        </p:nvSpPr>
        <p:spPr>
          <a:xfrm>
            <a:off x="838200" y="2895600"/>
            <a:ext cx="3048000" cy="553998"/>
          </a:xfrm>
          <a:prstGeom prst="rect">
            <a:avLst/>
          </a:prstGeom>
          <a:solidFill>
            <a:srgbClr val="FFFF00"/>
          </a:solidFill>
        </p:spPr>
        <p:txBody>
          <a:bodyPr wrap="square">
            <a:spAutoFit/>
          </a:bodyPr>
          <a:lstStyle/>
          <a:p>
            <a:r>
              <a:rPr lang="en-US" sz="3000" b="1" dirty="0" smtClean="0"/>
              <a:t>Assumptions ???</a:t>
            </a:r>
            <a:endParaRPr lang="en-US" sz="3000" b="1" dirty="0"/>
          </a:p>
        </p:txBody>
      </p:sp>
      <p:sp>
        <p:nvSpPr>
          <p:cNvPr id="7" name="Rectangle 2"/>
          <p:cNvSpPr txBox="1">
            <a:spLocks noChangeArrowheads="1"/>
          </p:cNvSpPr>
          <p:nvPr/>
        </p:nvSpPr>
        <p:spPr>
          <a:xfrm>
            <a:off x="914400" y="76200"/>
            <a:ext cx="7772400" cy="43455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3200" b="1" dirty="0" smtClean="0">
                <a:solidFill>
                  <a:srgbClr val="0070C0"/>
                </a:solidFill>
              </a:rPr>
              <a:t>Mathematical Presentation </a:t>
            </a:r>
            <a:endParaRPr lang="en-US" altLang="en-US" sz="3200" b="1" dirty="0">
              <a:solidFill>
                <a:srgbClr val="0070C0"/>
              </a:solidFill>
            </a:endParaRPr>
          </a:p>
        </p:txBody>
      </p:sp>
      <p:sp>
        <p:nvSpPr>
          <p:cNvPr id="10" name="Footer Placeholder 1"/>
          <p:cNvSpPr txBox="1">
            <a:spLocks/>
          </p:cNvSpPr>
          <p:nvPr/>
        </p:nvSpPr>
        <p:spPr>
          <a:xfrm>
            <a:off x="3657600" y="6477000"/>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54265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28600"/>
            <a:ext cx="6347713" cy="609600"/>
          </a:xfrm>
        </p:spPr>
        <p:txBody>
          <a:bodyPr>
            <a:normAutofit fontScale="90000"/>
          </a:bodyPr>
          <a:lstStyle/>
          <a:p>
            <a:r>
              <a:rPr lang="en-GB" b="1" dirty="0" smtClean="0">
                <a:solidFill>
                  <a:srgbClr val="00B0F0"/>
                </a:solidFill>
              </a:rPr>
              <a:t>Two categorical variables</a:t>
            </a:r>
            <a:endParaRPr lang="en-GB" b="1" dirty="0">
              <a:solidFill>
                <a:srgbClr val="00B0F0"/>
              </a:solidFill>
            </a:endParaRPr>
          </a:p>
        </p:txBody>
      </p:sp>
      <p:sp>
        <p:nvSpPr>
          <p:cNvPr id="2" name="Content Placeholder 1"/>
          <p:cNvSpPr>
            <a:spLocks noGrp="1"/>
          </p:cNvSpPr>
          <p:nvPr>
            <p:ph idx="1"/>
          </p:nvPr>
        </p:nvSpPr>
        <p:spPr>
          <a:xfrm>
            <a:off x="381000" y="1196787"/>
            <a:ext cx="7215266" cy="4525963"/>
          </a:xfrm>
        </p:spPr>
        <p:txBody>
          <a:bodyPr>
            <a:normAutofit fontScale="92500"/>
          </a:bodyPr>
          <a:lstStyle/>
          <a:p>
            <a:pPr marL="109728" indent="0">
              <a:buNone/>
            </a:pPr>
            <a:r>
              <a:rPr lang="en-GB" sz="2400" b="1" dirty="0">
                <a:latin typeface="Times New Roman" panose="02020603050405020304" pitchFamily="18" charset="0"/>
                <a:cs typeface="Times New Roman" panose="02020603050405020304" pitchFamily="18" charset="0"/>
              </a:rPr>
              <a:t>Test: Chi-squared </a:t>
            </a:r>
          </a:p>
          <a:p>
            <a:pPr marL="109728" indent="0">
              <a:buNone/>
            </a:pPr>
            <a:r>
              <a:rPr lang="en-GB" sz="2400" dirty="0">
                <a:latin typeface="Times New Roman" panose="02020603050405020304" pitchFamily="18" charset="0"/>
                <a:cs typeface="Times New Roman" panose="02020603050405020304" pitchFamily="18" charset="0"/>
              </a:rPr>
              <a:t>Tests for a relationship between </a:t>
            </a:r>
            <a:r>
              <a:rPr lang="en-GB" sz="2400" dirty="0">
                <a:solidFill>
                  <a:srgbClr val="FF0000"/>
                </a:solidFill>
                <a:latin typeface="Times New Roman" panose="02020603050405020304" pitchFamily="18" charset="0"/>
                <a:cs typeface="Times New Roman" panose="02020603050405020304" pitchFamily="18" charset="0"/>
              </a:rPr>
              <a:t>two categorical variables</a:t>
            </a:r>
            <a:endParaRPr lang="en-GB" sz="2400" dirty="0">
              <a:latin typeface="Times New Roman" panose="02020603050405020304" pitchFamily="18" charset="0"/>
              <a:cs typeface="Times New Roman" panose="02020603050405020304" pitchFamily="18" charset="0"/>
            </a:endParaRPr>
          </a:p>
          <a:p>
            <a:pPr marL="109728" indent="0">
              <a:buNone/>
            </a:pPr>
            <a:endParaRPr lang="en-GB" sz="2400" dirty="0" smtClean="0">
              <a:latin typeface="Times New Roman" panose="02020603050405020304" pitchFamily="18" charset="0"/>
              <a:cs typeface="Times New Roman" panose="02020603050405020304" pitchFamily="18" charset="0"/>
            </a:endParaRPr>
          </a:p>
          <a:p>
            <a:pPr marL="109728" indent="0">
              <a:buNone/>
            </a:pPr>
            <a:r>
              <a:rPr lang="en-GB" sz="2400" dirty="0" smtClean="0">
                <a:latin typeface="Times New Roman" panose="02020603050405020304" pitchFamily="18" charset="0"/>
                <a:cs typeface="Times New Roman" panose="02020603050405020304" pitchFamily="18" charset="0"/>
              </a:rPr>
              <a:t>Example:</a:t>
            </a:r>
          </a:p>
          <a:p>
            <a:pPr marL="109728" indent="0">
              <a:buNone/>
            </a:pPr>
            <a:r>
              <a:rPr lang="en-GB" sz="2400" dirty="0" smtClean="0">
                <a:latin typeface="Times New Roman" panose="02020603050405020304" pitchFamily="18" charset="0"/>
                <a:cs typeface="Times New Roman" panose="02020603050405020304" pitchFamily="18" charset="0"/>
              </a:rPr>
              <a:t>Are </a:t>
            </a:r>
            <a:r>
              <a:rPr lang="en-GB" sz="2400" b="1" dirty="0" smtClean="0">
                <a:latin typeface="Times New Roman" panose="02020603050405020304" pitchFamily="18" charset="0"/>
                <a:cs typeface="Times New Roman" panose="02020603050405020304" pitchFamily="18" charset="0"/>
              </a:rPr>
              <a:t>boys</a:t>
            </a:r>
            <a:r>
              <a:rPr lang="en-GB" sz="2400" dirty="0" smtClean="0">
                <a:latin typeface="Times New Roman" panose="02020603050405020304" pitchFamily="18" charset="0"/>
                <a:cs typeface="Times New Roman" panose="02020603050405020304" pitchFamily="18" charset="0"/>
              </a:rPr>
              <a:t> more likely to prefer </a:t>
            </a:r>
            <a:r>
              <a:rPr lang="en-GB" sz="2400" dirty="0" smtClean="0">
                <a:solidFill>
                  <a:srgbClr val="00B0F0"/>
                </a:solidFill>
                <a:latin typeface="Times New Roman" panose="02020603050405020304" pitchFamily="18" charset="0"/>
                <a:cs typeface="Times New Roman" panose="02020603050405020304" pitchFamily="18" charset="0"/>
              </a:rPr>
              <a:t>maths</a:t>
            </a:r>
            <a:r>
              <a:rPr lang="en-GB" sz="2400" dirty="0" smtClean="0">
                <a:latin typeface="Times New Roman" panose="02020603050405020304" pitchFamily="18" charset="0"/>
                <a:cs typeface="Times New Roman" panose="02020603050405020304" pitchFamily="18" charset="0"/>
              </a:rPr>
              <a:t> and </a:t>
            </a:r>
            <a:r>
              <a:rPr lang="en-GB" sz="2400" dirty="0" smtClean="0">
                <a:solidFill>
                  <a:srgbClr val="00B0F0"/>
                </a:solidFill>
                <a:latin typeface="Times New Roman" panose="02020603050405020304" pitchFamily="18" charset="0"/>
                <a:cs typeface="Times New Roman" panose="02020603050405020304" pitchFamily="18" charset="0"/>
              </a:rPr>
              <a:t>science</a:t>
            </a:r>
            <a:r>
              <a:rPr lang="en-GB" sz="2400" dirty="0" smtClean="0">
                <a:latin typeface="Times New Roman" panose="02020603050405020304" pitchFamily="18" charset="0"/>
                <a:cs typeface="Times New Roman" panose="02020603050405020304" pitchFamily="18" charset="0"/>
              </a:rPr>
              <a:t> than </a:t>
            </a:r>
            <a:r>
              <a:rPr lang="en-GB" sz="2400" b="1" dirty="0" smtClean="0">
                <a:latin typeface="Times New Roman" panose="02020603050405020304" pitchFamily="18" charset="0"/>
                <a:cs typeface="Times New Roman" panose="02020603050405020304" pitchFamily="18" charset="0"/>
              </a:rPr>
              <a:t>girls</a:t>
            </a:r>
            <a:r>
              <a:rPr lang="en-GB" sz="2400" dirty="0" smtClean="0">
                <a:latin typeface="Times New Roman" panose="02020603050405020304" pitchFamily="18" charset="0"/>
                <a:cs typeface="Times New Roman" panose="02020603050405020304" pitchFamily="18" charset="0"/>
              </a:rPr>
              <a:t>?</a:t>
            </a:r>
          </a:p>
          <a:p>
            <a:endParaRPr lang="en-GB" sz="2400" dirty="0" smtClean="0">
              <a:latin typeface="Times New Roman" panose="02020603050405020304" pitchFamily="18" charset="0"/>
              <a:cs typeface="Times New Roman" panose="02020603050405020304" pitchFamily="18" charset="0"/>
            </a:endParaRPr>
          </a:p>
          <a:p>
            <a:pPr marL="109728" indent="0">
              <a:buNone/>
            </a:pPr>
            <a:r>
              <a:rPr lang="en-GB" sz="2400" dirty="0" smtClean="0">
                <a:latin typeface="Times New Roman" panose="02020603050405020304" pitchFamily="18" charset="0"/>
                <a:cs typeface="Times New Roman" panose="02020603050405020304" pitchFamily="18" charset="0"/>
              </a:rPr>
              <a:t>Variables:</a:t>
            </a:r>
          </a:p>
          <a:p>
            <a:r>
              <a:rPr lang="en-GB" sz="2400" dirty="0" smtClean="0">
                <a:latin typeface="Times New Roman" panose="02020603050405020304" pitchFamily="18" charset="0"/>
                <a:cs typeface="Times New Roman" panose="02020603050405020304" pitchFamily="18" charset="0"/>
              </a:rPr>
              <a:t>Favourite subject (</a:t>
            </a:r>
            <a:r>
              <a:rPr lang="en-GB" sz="2400" dirty="0" smtClean="0">
                <a:solidFill>
                  <a:srgbClr val="FF0000"/>
                </a:solidFill>
                <a:latin typeface="Times New Roman" panose="02020603050405020304" pitchFamily="18" charset="0"/>
                <a:cs typeface="Times New Roman" panose="02020603050405020304" pitchFamily="18" charset="0"/>
              </a:rPr>
              <a:t>Nominal</a:t>
            </a:r>
            <a:r>
              <a:rPr lang="en-GB" sz="2400" dirty="0" smtClean="0">
                <a:latin typeface="Times New Roman" panose="02020603050405020304" pitchFamily="18" charset="0"/>
                <a:cs typeface="Times New Roman" panose="02020603050405020304" pitchFamily="18" charset="0"/>
              </a:rPr>
              <a:t>)</a:t>
            </a:r>
            <a:r>
              <a:rPr lang="ku-Arab-IQ"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 Mathematics  or Science]</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Gender (</a:t>
            </a:r>
            <a:r>
              <a:rPr lang="en-GB" sz="2400" dirty="0" smtClean="0">
                <a:solidFill>
                  <a:srgbClr val="FF0000"/>
                </a:solidFill>
                <a:latin typeface="Times New Roman" panose="02020603050405020304" pitchFamily="18" charset="0"/>
                <a:cs typeface="Times New Roman" panose="02020603050405020304" pitchFamily="18" charset="0"/>
              </a:rPr>
              <a:t>Binary/ Nominal</a:t>
            </a:r>
            <a:r>
              <a:rPr lang="en-GB" sz="2400" dirty="0" smtClean="0">
                <a:latin typeface="Times New Roman" panose="02020603050405020304" pitchFamily="18" charset="0"/>
                <a:cs typeface="Times New Roman" panose="02020603050405020304" pitchFamily="18" charset="0"/>
              </a:rPr>
              <a:t>) [ Male or Female]</a:t>
            </a:r>
            <a:endParaRPr lang="en-GB" sz="2400" dirty="0" smtClean="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endParaRPr lang="en-GB" sz="2400" dirty="0" smtClean="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43999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735642"/>
            <a:ext cx="7696200" cy="755847"/>
          </a:xfrm>
        </p:spPr>
        <p:txBody>
          <a:bodyPr>
            <a:normAutofit fontScale="90000"/>
          </a:bodyPr>
          <a:lstStyle/>
          <a:p>
            <a:pPr algn="l"/>
            <a:r>
              <a:rPr lang="en-US" sz="2500" dirty="0" smtClean="0">
                <a:solidFill>
                  <a:srgbClr val="FF0000"/>
                </a:solidFill>
              </a:rPr>
              <a:t>Chi-square </a:t>
            </a:r>
            <a:r>
              <a:rPr lang="en-US" sz="2500" dirty="0">
                <a:solidFill>
                  <a:srgbClr val="FF0000"/>
                </a:solidFill>
              </a:rPr>
              <a:t>test </a:t>
            </a:r>
            <a:r>
              <a:rPr lang="en-US" sz="2500" b="1" dirty="0">
                <a:solidFill>
                  <a:srgbClr val="7030A0"/>
                </a:solidFill>
              </a:rPr>
              <a:t>shows that there are statistical differences between men and women </a:t>
            </a:r>
            <a:r>
              <a:rPr lang="en-US" sz="2500" b="1" dirty="0" smtClean="0">
                <a:solidFill>
                  <a:srgbClr val="7030A0"/>
                </a:solidFill>
              </a:rPr>
              <a:t>regarding ……..</a:t>
            </a:r>
            <a:endParaRPr lang="en-US" sz="2500" b="1" dirty="0">
              <a:solidFill>
                <a:srgbClr val="7030A0"/>
              </a:solidFill>
            </a:endParaRPr>
          </a:p>
        </p:txBody>
      </p:sp>
      <p:sp>
        <p:nvSpPr>
          <p:cNvPr id="4" name="Slide Number Placeholder 3"/>
          <p:cNvSpPr>
            <a:spLocks noGrp="1"/>
          </p:cNvSpPr>
          <p:nvPr>
            <p:ph type="sldNum" sz="quarter" idx="12"/>
          </p:nvPr>
        </p:nvSpPr>
        <p:spPr/>
        <p:txBody>
          <a:bodyPr/>
          <a:lstStyle/>
          <a:p>
            <a:fld id="{6453F6A4-CBF6-4A47-82FA-C629F0858668}" type="slidenum">
              <a:rPr lang="hi-IN" smtClean="0"/>
              <a:t>37</a:t>
            </a:fld>
            <a:endParaRPr lang="hi-IN"/>
          </a:p>
        </p:txBody>
      </p:sp>
      <p:sp>
        <p:nvSpPr>
          <p:cNvPr id="6" name="Rectangle 2"/>
          <p:cNvSpPr txBox="1">
            <a:spLocks noChangeArrowheads="1"/>
          </p:cNvSpPr>
          <p:nvPr/>
        </p:nvSpPr>
        <p:spPr>
          <a:xfrm>
            <a:off x="914400" y="201293"/>
            <a:ext cx="7772400" cy="43455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3200" b="1" dirty="0" smtClean="0">
                <a:solidFill>
                  <a:srgbClr val="0070C0"/>
                </a:solidFill>
              </a:rPr>
              <a:t>Mathematical Presentation </a:t>
            </a:r>
            <a:endParaRPr lang="en-US" altLang="en-US" sz="3200" b="1" dirty="0">
              <a:solidFill>
                <a:srgbClr val="0070C0"/>
              </a:solidFill>
            </a:endParaRPr>
          </a:p>
        </p:txBody>
      </p:sp>
      <p:sp>
        <p:nvSpPr>
          <p:cNvPr id="8" name="Rectangle 7"/>
          <p:cNvSpPr/>
          <p:nvPr/>
        </p:nvSpPr>
        <p:spPr>
          <a:xfrm>
            <a:off x="228600" y="661056"/>
            <a:ext cx="8636000" cy="830997"/>
          </a:xfrm>
          <a:prstGeom prst="rect">
            <a:avLst/>
          </a:prstGeom>
          <a:solidFill>
            <a:schemeClr val="accent6">
              <a:lumMod val="20000"/>
              <a:lumOff val="80000"/>
            </a:schemeClr>
          </a:solidFill>
        </p:spPr>
        <p:txBody>
          <a:bodyPr wrap="square">
            <a:spAutoFit/>
          </a:bodyPr>
          <a:lstStyle/>
          <a:p>
            <a:r>
              <a:rPr lang="es-ES_tradnl" sz="2400" dirty="0">
                <a:latin typeface="Times New Roman" panose="02020603050405020304" pitchFamily="18" charset="0"/>
                <a:ea typeface="Times New Roman" panose="02020603050405020304" pitchFamily="18" charset="0"/>
              </a:rPr>
              <a:t>H. Blbas, “</a:t>
            </a:r>
            <a:r>
              <a:rPr lang="es-ES_tradnl" sz="2400" dirty="0" err="1">
                <a:latin typeface="Times New Roman" panose="02020603050405020304" pitchFamily="18" charset="0"/>
                <a:ea typeface="Times New Roman" panose="02020603050405020304" pitchFamily="18" charset="0"/>
              </a:rPr>
              <a:t>Statistical</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Analysis</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for</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the</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Most</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Influential</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Reasons</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for</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Divorce</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between</a:t>
            </a:r>
            <a:r>
              <a:rPr lang="es-ES_tradnl" sz="2400" dirty="0">
                <a:latin typeface="Times New Roman" panose="02020603050405020304" pitchFamily="18" charset="0"/>
                <a:ea typeface="Times New Roman" panose="02020603050405020304" pitchFamily="18" charset="0"/>
              </a:rPr>
              <a:t> </a:t>
            </a:r>
            <a:r>
              <a:rPr lang="es-ES_tradnl" sz="2400" dirty="0" err="1">
                <a:latin typeface="Times New Roman" panose="02020603050405020304" pitchFamily="18" charset="0"/>
                <a:ea typeface="Times New Roman" panose="02020603050405020304" pitchFamily="18" charset="0"/>
              </a:rPr>
              <a:t>Men</a:t>
            </a:r>
            <a:r>
              <a:rPr lang="es-ES_tradnl" sz="2400" dirty="0">
                <a:latin typeface="Times New Roman" panose="02020603050405020304" pitchFamily="18" charset="0"/>
                <a:ea typeface="Times New Roman" panose="02020603050405020304" pitchFamily="18" charset="0"/>
              </a:rPr>
              <a:t> and </a:t>
            </a:r>
            <a:r>
              <a:rPr lang="es-ES_tradnl" sz="2400" dirty="0" err="1">
                <a:latin typeface="Times New Roman" panose="02020603050405020304" pitchFamily="18" charset="0"/>
                <a:ea typeface="Times New Roman" panose="02020603050405020304" pitchFamily="18" charset="0"/>
              </a:rPr>
              <a:t>Women</a:t>
            </a:r>
            <a:r>
              <a:rPr lang="es-ES_tradnl" sz="2400" dirty="0">
                <a:latin typeface="Times New Roman" panose="02020603050405020304" pitchFamily="18" charset="0"/>
                <a:ea typeface="Times New Roman" panose="02020603050405020304" pitchFamily="18" charset="0"/>
              </a:rPr>
              <a:t> in </a:t>
            </a:r>
            <a:r>
              <a:rPr lang="es-ES_tradnl" sz="2400" dirty="0" err="1">
                <a:latin typeface="Times New Roman" panose="02020603050405020304" pitchFamily="18" charset="0"/>
                <a:ea typeface="Times New Roman" panose="02020603050405020304" pitchFamily="18" charset="0"/>
              </a:rPr>
              <a:t>Erbil</a:t>
            </a:r>
            <a:r>
              <a:rPr lang="es-ES_tradnl" sz="2400" dirty="0">
                <a:latin typeface="Times New Roman" panose="02020603050405020304" pitchFamily="18" charset="0"/>
                <a:ea typeface="Times New Roman" panose="02020603050405020304" pitchFamily="18" charset="0"/>
              </a:rPr>
              <a:t>- Iraq,” Oct. 2019.</a:t>
            </a:r>
            <a:endParaRPr lang="en-US" sz="2400" dirty="0"/>
          </a:p>
        </p:txBody>
      </p:sp>
      <p:sp>
        <p:nvSpPr>
          <p:cNvPr id="9" name="Footer Placeholder 1"/>
          <p:cNvSpPr txBox="1">
            <a:spLocks/>
          </p:cNvSpPr>
          <p:nvPr/>
        </p:nvSpPr>
        <p:spPr>
          <a:xfrm>
            <a:off x="3657600" y="6492875"/>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240908697"/>
              </p:ext>
            </p:extLst>
          </p:nvPr>
        </p:nvGraphicFramePr>
        <p:xfrm>
          <a:off x="228600" y="2969772"/>
          <a:ext cx="8575137" cy="3436716"/>
        </p:xfrm>
        <a:graphic>
          <a:graphicData uri="http://schemas.openxmlformats.org/drawingml/2006/table">
            <a:tbl>
              <a:tblPr>
                <a:tableStyleId>{616DA210-FB5B-4158-B5E0-FEB733F419BA}</a:tableStyleId>
              </a:tblPr>
              <a:tblGrid>
                <a:gridCol w="2680712">
                  <a:extLst>
                    <a:ext uri="{9D8B030D-6E8A-4147-A177-3AD203B41FA5}">
                      <a16:colId xmlns:a16="http://schemas.microsoft.com/office/drawing/2014/main" val="4284825245"/>
                    </a:ext>
                  </a:extLst>
                </a:gridCol>
                <a:gridCol w="1165926">
                  <a:extLst>
                    <a:ext uri="{9D8B030D-6E8A-4147-A177-3AD203B41FA5}">
                      <a16:colId xmlns:a16="http://schemas.microsoft.com/office/drawing/2014/main" val="966375029"/>
                    </a:ext>
                  </a:extLst>
                </a:gridCol>
                <a:gridCol w="1477044">
                  <a:extLst>
                    <a:ext uri="{9D8B030D-6E8A-4147-A177-3AD203B41FA5}">
                      <a16:colId xmlns:a16="http://schemas.microsoft.com/office/drawing/2014/main" val="2116410222"/>
                    </a:ext>
                  </a:extLst>
                </a:gridCol>
                <a:gridCol w="1213868">
                  <a:extLst>
                    <a:ext uri="{9D8B030D-6E8A-4147-A177-3AD203B41FA5}">
                      <a16:colId xmlns:a16="http://schemas.microsoft.com/office/drawing/2014/main" val="2986258352"/>
                    </a:ext>
                  </a:extLst>
                </a:gridCol>
                <a:gridCol w="1266423">
                  <a:extLst>
                    <a:ext uri="{9D8B030D-6E8A-4147-A177-3AD203B41FA5}">
                      <a16:colId xmlns:a16="http://schemas.microsoft.com/office/drawing/2014/main" val="668746111"/>
                    </a:ext>
                  </a:extLst>
                </a:gridCol>
                <a:gridCol w="771164">
                  <a:extLst>
                    <a:ext uri="{9D8B030D-6E8A-4147-A177-3AD203B41FA5}">
                      <a16:colId xmlns:a16="http://schemas.microsoft.com/office/drawing/2014/main" val="2523879003"/>
                    </a:ext>
                  </a:extLst>
                </a:gridCol>
              </a:tblGrid>
              <a:tr h="298354">
                <a:tc rowSpan="3">
                  <a:txBody>
                    <a:bodyPr/>
                    <a:lstStyle/>
                    <a:p>
                      <a:pPr algn="l" rtl="0" fontAlgn="ctr"/>
                      <a:r>
                        <a:rPr lang="en-US" sz="2000" u="none" strike="noStrike">
                          <a:effectLst/>
                          <a:latin typeface="Times New Roman" panose="02020603050405020304" pitchFamily="18" charset="0"/>
                          <a:cs typeface="Times New Roman" panose="02020603050405020304" pitchFamily="18" charset="0"/>
                        </a:rPr>
                        <a:t> Common cause of divorce</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gridSpan="2">
                  <a:txBody>
                    <a:bodyPr/>
                    <a:lstStyle/>
                    <a:p>
                      <a:pPr algn="ctr" rtl="0" fontAlgn="ctr"/>
                      <a:r>
                        <a:rPr lang="en-US" sz="2000" u="none" strike="noStrike" dirty="0">
                          <a:effectLst/>
                          <a:latin typeface="Times New Roman" panose="02020603050405020304" pitchFamily="18" charset="0"/>
                          <a:cs typeface="Times New Roman" panose="02020603050405020304" pitchFamily="18" charset="0"/>
                        </a:rPr>
                        <a:t>Men=</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hMerge="1">
                  <a:txBody>
                    <a:bodyPr/>
                    <a:lstStyle/>
                    <a:p>
                      <a:endParaRPr lang="en-US"/>
                    </a:p>
                  </a:txBody>
                  <a:tcPr/>
                </a:tc>
                <a:tc gridSpan="2">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Women=</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hMerge="1">
                  <a:txBody>
                    <a:bodyPr/>
                    <a:lstStyle/>
                    <a:p>
                      <a:endParaRPr lang="en-US"/>
                    </a:p>
                  </a:txBody>
                  <a:tcPr/>
                </a:tc>
                <a:tc rowSpan="3">
                  <a:txBody>
                    <a:bodyPr/>
                    <a:lstStyle/>
                    <a:p>
                      <a:pPr algn="ctr" rtl="0" fontAlgn="ctr"/>
                      <a:r>
                        <a:rPr lang="en-US" sz="2000" b="1" u="none" strike="noStrike" dirty="0">
                          <a:effectLst/>
                          <a:latin typeface="Times New Roman" panose="02020603050405020304" pitchFamily="18" charset="0"/>
                          <a:cs typeface="Times New Roman" panose="02020603050405020304" pitchFamily="18" charset="0"/>
                        </a:rPr>
                        <a:t>P-value</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extLst>
                  <a:ext uri="{0D108BD9-81ED-4DB2-BD59-A6C34878D82A}">
                    <a16:rowId xmlns:a16="http://schemas.microsoft.com/office/drawing/2014/main" val="2073320837"/>
                  </a:ext>
                </a:extLst>
              </a:tr>
              <a:tr h="298354">
                <a:tc vMerge="1">
                  <a:txBody>
                    <a:bodyPr/>
                    <a:lstStyle/>
                    <a:p>
                      <a:endParaRPr lang="en-US"/>
                    </a:p>
                  </a:txBody>
                  <a:tcPr/>
                </a:tc>
                <a:tc gridSpan="2">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240</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hMerge="1">
                  <a:txBody>
                    <a:bodyPr/>
                    <a:lstStyle/>
                    <a:p>
                      <a:endParaRPr lang="en-US"/>
                    </a:p>
                  </a:txBody>
                  <a:tcPr/>
                </a:tc>
                <a:tc gridSpan="2">
                  <a:txBody>
                    <a:bodyPr/>
                    <a:lstStyle/>
                    <a:p>
                      <a:pPr algn="ctr" rtl="0" fontAlgn="ctr"/>
                      <a:r>
                        <a:rPr lang="en-US" sz="2000" u="none" strike="noStrike" dirty="0">
                          <a:effectLst/>
                          <a:latin typeface="Times New Roman" panose="02020603050405020304" pitchFamily="18" charset="0"/>
                          <a:cs typeface="Times New Roman" panose="02020603050405020304" pitchFamily="18" charset="0"/>
                        </a:rPr>
                        <a:t>254</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790219747"/>
                  </a:ext>
                </a:extLst>
              </a:tr>
              <a:tr h="298354">
                <a:tc vMerge="1">
                  <a:txBody>
                    <a:bodyPr/>
                    <a:lstStyle/>
                    <a:p>
                      <a:endParaRPr lang="en-US"/>
                    </a:p>
                  </a:txBody>
                  <a:tcP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Mean(F)</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SD(%)</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Mean(F)</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SD(%)</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vMerge="1">
                  <a:txBody>
                    <a:bodyPr/>
                    <a:lstStyle/>
                    <a:p>
                      <a:endParaRPr lang="en-US"/>
                    </a:p>
                  </a:txBody>
                  <a:tcPr/>
                </a:tc>
                <a:extLst>
                  <a:ext uri="{0D108BD9-81ED-4DB2-BD59-A6C34878D82A}">
                    <a16:rowId xmlns:a16="http://schemas.microsoft.com/office/drawing/2014/main" val="2349963774"/>
                  </a:ext>
                </a:extLst>
              </a:tr>
              <a:tr h="298354">
                <a:tc>
                  <a:txBody>
                    <a:bodyPr/>
                    <a:lstStyle/>
                    <a:p>
                      <a:pPr algn="l" rtl="0" fontAlgn="ctr"/>
                      <a:r>
                        <a:rPr lang="en-US" sz="2000" u="none" strike="noStrike" dirty="0">
                          <a:effectLst/>
                          <a:latin typeface="Times New Roman" panose="02020603050405020304" pitchFamily="18" charset="0"/>
                          <a:cs typeface="Times New Roman" panose="02020603050405020304" pitchFamily="18" charset="0"/>
                        </a:rPr>
                        <a:t>Second marriage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dirty="0">
                          <a:effectLst/>
                          <a:latin typeface="Times New Roman" panose="02020603050405020304" pitchFamily="18" charset="0"/>
                          <a:cs typeface="Times New Roman" panose="02020603050405020304" pitchFamily="18" charset="0"/>
                        </a:rPr>
                        <a:t>3.06(208)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dirty="0">
                          <a:effectLst/>
                          <a:latin typeface="Times New Roman" panose="02020603050405020304" pitchFamily="18" charset="0"/>
                          <a:cs typeface="Times New Roman" panose="02020603050405020304" pitchFamily="18" charset="0"/>
                        </a:rPr>
                        <a:t>1.349(42.1)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dirty="0">
                          <a:solidFill>
                            <a:srgbClr val="FF0000"/>
                          </a:solidFill>
                          <a:effectLst/>
                          <a:latin typeface="Times New Roman" panose="02020603050405020304" pitchFamily="18" charset="0"/>
                          <a:cs typeface="Times New Roman" panose="02020603050405020304" pitchFamily="18" charset="0"/>
                        </a:rPr>
                        <a:t>3.5(286)</a:t>
                      </a:r>
                      <a:endParaRPr lang="en-US" sz="20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dirty="0">
                          <a:effectLst/>
                          <a:latin typeface="Times New Roman" panose="02020603050405020304" pitchFamily="18" charset="0"/>
                          <a:cs typeface="Times New Roman" panose="02020603050405020304" pitchFamily="18" charset="0"/>
                        </a:rPr>
                        <a:t>1.447(57.9)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b="1" u="none" strike="noStrike" dirty="0">
                          <a:effectLst/>
                          <a:latin typeface="Times New Roman" panose="02020603050405020304" pitchFamily="18" charset="0"/>
                          <a:cs typeface="Times New Roman" panose="02020603050405020304" pitchFamily="18" charset="0"/>
                        </a:rPr>
                        <a:t>0.035</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extLst>
                  <a:ext uri="{0D108BD9-81ED-4DB2-BD59-A6C34878D82A}">
                    <a16:rowId xmlns:a16="http://schemas.microsoft.com/office/drawing/2014/main" val="3647647810"/>
                  </a:ext>
                </a:extLst>
              </a:tr>
              <a:tr h="298354">
                <a:tc>
                  <a:txBody>
                    <a:bodyPr/>
                    <a:lstStyle/>
                    <a:p>
                      <a:pPr algn="l" rtl="0" fontAlgn="ctr"/>
                      <a:r>
                        <a:rPr lang="en-US" sz="2000" u="none" strike="noStrike">
                          <a:effectLst/>
                          <a:latin typeface="Times New Roman" panose="02020603050405020304" pitchFamily="18" charset="0"/>
                          <a:cs typeface="Times New Roman" panose="02020603050405020304" pitchFamily="18" charset="0"/>
                        </a:rPr>
                        <a:t>Stingy</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3.09(212)</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1.264(42.9)</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dirty="0">
                          <a:solidFill>
                            <a:srgbClr val="FF0000"/>
                          </a:solidFill>
                          <a:effectLst/>
                          <a:latin typeface="Times New Roman" panose="02020603050405020304" pitchFamily="18" charset="0"/>
                          <a:cs typeface="Times New Roman" panose="02020603050405020304" pitchFamily="18" charset="0"/>
                        </a:rPr>
                        <a:t>3.46(282)</a:t>
                      </a:r>
                      <a:endParaRPr lang="en-US" sz="20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dirty="0">
                          <a:effectLst/>
                          <a:latin typeface="Times New Roman" panose="02020603050405020304" pitchFamily="18" charset="0"/>
                          <a:cs typeface="Times New Roman" panose="02020603050405020304" pitchFamily="18" charset="0"/>
                        </a:rPr>
                        <a:t>1.441(57.1)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b="1" u="none" strike="noStrike" dirty="0">
                          <a:effectLst/>
                          <a:latin typeface="Times New Roman" panose="02020603050405020304" pitchFamily="18" charset="0"/>
                          <a:cs typeface="Times New Roman" panose="02020603050405020304" pitchFamily="18" charset="0"/>
                        </a:rPr>
                        <a:t>0.008</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extLst>
                  <a:ext uri="{0D108BD9-81ED-4DB2-BD59-A6C34878D82A}">
                    <a16:rowId xmlns:a16="http://schemas.microsoft.com/office/drawing/2014/main" val="164287024"/>
                  </a:ext>
                </a:extLst>
              </a:tr>
              <a:tr h="298354">
                <a:tc>
                  <a:txBody>
                    <a:bodyPr/>
                    <a:lstStyle/>
                    <a:p>
                      <a:pPr algn="l" rtl="0" fontAlgn="ctr"/>
                      <a:r>
                        <a:rPr lang="en-US" sz="2000" u="none" strike="noStrike">
                          <a:effectLst/>
                          <a:latin typeface="Times New Roman" panose="02020603050405020304" pitchFamily="18" charset="0"/>
                          <a:cs typeface="Times New Roman" panose="02020603050405020304" pitchFamily="18" charset="0"/>
                        </a:rPr>
                        <a:t>Dominance in marriage</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3.27(206)</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1.282(43.7)</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dirty="0">
                          <a:solidFill>
                            <a:srgbClr val="FF0000"/>
                          </a:solidFill>
                          <a:effectLst/>
                          <a:latin typeface="Times New Roman" panose="02020603050405020304" pitchFamily="18" charset="0"/>
                          <a:cs typeface="Times New Roman" panose="02020603050405020304" pitchFamily="18" charset="0"/>
                        </a:rPr>
                        <a:t>3.57(278)</a:t>
                      </a:r>
                      <a:endParaRPr lang="en-US" sz="20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1.36(56.3)</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b="1" u="none" strike="noStrike" dirty="0">
                          <a:effectLst/>
                          <a:latin typeface="Times New Roman" panose="02020603050405020304" pitchFamily="18" charset="0"/>
                          <a:cs typeface="Times New Roman" panose="02020603050405020304" pitchFamily="18" charset="0"/>
                        </a:rPr>
                        <a:t>0.001</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extLst>
                  <a:ext uri="{0D108BD9-81ED-4DB2-BD59-A6C34878D82A}">
                    <a16:rowId xmlns:a16="http://schemas.microsoft.com/office/drawing/2014/main" val="1234778170"/>
                  </a:ext>
                </a:extLst>
              </a:tr>
              <a:tr h="546361">
                <a:tc>
                  <a:txBody>
                    <a:bodyPr/>
                    <a:lstStyle/>
                    <a:p>
                      <a:pPr algn="l" rtl="0" fontAlgn="ctr"/>
                      <a:r>
                        <a:rPr lang="en-US" sz="2000" u="none" strike="noStrike">
                          <a:effectLst/>
                          <a:latin typeface="Times New Roman" panose="02020603050405020304" pitchFamily="18" charset="0"/>
                          <a:cs typeface="Times New Roman" panose="02020603050405020304" pitchFamily="18" charset="0"/>
                        </a:rPr>
                        <a:t>The couple's parents interfere in their lives</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3.46(230)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1.408(46.6)</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dirty="0">
                          <a:solidFill>
                            <a:srgbClr val="FF0000"/>
                          </a:solidFill>
                          <a:effectLst/>
                          <a:latin typeface="Times New Roman" panose="02020603050405020304" pitchFamily="18" charset="0"/>
                          <a:cs typeface="Times New Roman" panose="02020603050405020304" pitchFamily="18" charset="0"/>
                        </a:rPr>
                        <a:t>3.67(264)</a:t>
                      </a:r>
                      <a:endParaRPr lang="en-US" sz="20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1.357(53.4)</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b="1" u="none" strike="noStrike" dirty="0">
                          <a:effectLst/>
                          <a:latin typeface="Times New Roman" panose="02020603050405020304" pitchFamily="18" charset="0"/>
                          <a:cs typeface="Times New Roman" panose="02020603050405020304" pitchFamily="18" charset="0"/>
                        </a:rPr>
                        <a:t>0.048</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extLst>
                  <a:ext uri="{0D108BD9-81ED-4DB2-BD59-A6C34878D82A}">
                    <a16:rowId xmlns:a16="http://schemas.microsoft.com/office/drawing/2014/main" val="503595459"/>
                  </a:ext>
                </a:extLst>
              </a:tr>
              <a:tr h="298354">
                <a:tc>
                  <a:txBody>
                    <a:bodyPr/>
                    <a:lstStyle/>
                    <a:p>
                      <a:pPr algn="l" rtl="0" fontAlgn="ctr"/>
                      <a:r>
                        <a:rPr lang="en-US" sz="2000" u="none" strike="noStrike">
                          <a:effectLst/>
                          <a:latin typeface="Times New Roman" panose="02020603050405020304" pitchFamily="18" charset="0"/>
                          <a:cs typeface="Times New Roman" panose="02020603050405020304" pitchFamily="18" charset="0"/>
                        </a:rPr>
                        <a:t>Infertility</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2.99(205)</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1.033(41.5)</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dirty="0">
                          <a:solidFill>
                            <a:srgbClr val="FF0000"/>
                          </a:solidFill>
                          <a:effectLst/>
                          <a:latin typeface="Times New Roman" panose="02020603050405020304" pitchFamily="18" charset="0"/>
                          <a:cs typeface="Times New Roman" panose="02020603050405020304" pitchFamily="18" charset="0"/>
                        </a:rPr>
                        <a:t>3.11(289)</a:t>
                      </a:r>
                      <a:endParaRPr lang="en-US" sz="20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1.17(58.5)</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b="1" u="none" strike="noStrike" dirty="0">
                          <a:effectLst/>
                          <a:latin typeface="Times New Roman" panose="02020603050405020304" pitchFamily="18" charset="0"/>
                          <a:cs typeface="Times New Roman" panose="02020603050405020304" pitchFamily="18" charset="0"/>
                        </a:rPr>
                        <a:t>0.002</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extLst>
                  <a:ext uri="{0D108BD9-81ED-4DB2-BD59-A6C34878D82A}">
                    <a16:rowId xmlns:a16="http://schemas.microsoft.com/office/drawing/2014/main" val="147284013"/>
                  </a:ext>
                </a:extLst>
              </a:tr>
              <a:tr h="546361">
                <a:tc>
                  <a:txBody>
                    <a:bodyPr/>
                    <a:lstStyle/>
                    <a:p>
                      <a:pPr algn="l" rtl="0" fontAlgn="ctr"/>
                      <a:r>
                        <a:rPr lang="en-US" sz="2000" u="none" strike="noStrike">
                          <a:effectLst/>
                          <a:latin typeface="Times New Roman" panose="02020603050405020304" pitchFamily="18" charset="0"/>
                          <a:cs typeface="Times New Roman" panose="02020603050405020304" pitchFamily="18" charset="0"/>
                        </a:rPr>
                        <a:t>Modern Technology (Mobile – Social Media)</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dirty="0">
                          <a:solidFill>
                            <a:srgbClr val="FF0000"/>
                          </a:solidFill>
                          <a:effectLst/>
                          <a:latin typeface="Times New Roman" panose="02020603050405020304" pitchFamily="18" charset="0"/>
                          <a:cs typeface="Times New Roman" panose="02020603050405020304" pitchFamily="18" charset="0"/>
                        </a:rPr>
                        <a:t>3.23(254)</a:t>
                      </a:r>
                      <a:endParaRPr lang="en-US" sz="20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1.301(51.4)</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3.12(240)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u="none" strike="noStrike">
                          <a:effectLst/>
                          <a:latin typeface="Times New Roman" panose="02020603050405020304" pitchFamily="18" charset="0"/>
                          <a:cs typeface="Times New Roman" panose="02020603050405020304" pitchFamily="18" charset="0"/>
                        </a:rPr>
                        <a:t>1.372(48.6)</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tc>
                  <a:txBody>
                    <a:bodyPr/>
                    <a:lstStyle/>
                    <a:p>
                      <a:pPr algn="ctr" rtl="0" fontAlgn="ctr"/>
                      <a:r>
                        <a:rPr lang="en-US" sz="2000" b="1" u="none" strike="noStrike" dirty="0">
                          <a:effectLst/>
                          <a:latin typeface="Times New Roman" panose="02020603050405020304" pitchFamily="18" charset="0"/>
                          <a:cs typeface="Times New Roman" panose="02020603050405020304" pitchFamily="18" charset="0"/>
                        </a:rPr>
                        <a:t>0.01</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324" marR="9324" marT="9324" marB="0" anchor="ctr"/>
                </a:tc>
                <a:extLst>
                  <a:ext uri="{0D108BD9-81ED-4DB2-BD59-A6C34878D82A}">
                    <a16:rowId xmlns:a16="http://schemas.microsoft.com/office/drawing/2014/main" val="3840446021"/>
                  </a:ext>
                </a:extLst>
              </a:tr>
            </a:tbl>
          </a:graphicData>
        </a:graphic>
      </p:graphicFrame>
    </p:spTree>
    <p:extLst>
      <p:ext uri="{BB962C8B-B14F-4D97-AF65-F5344CB8AC3E}">
        <p14:creationId xmlns:p14="http://schemas.microsoft.com/office/powerpoint/2010/main" val="250067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74638"/>
            <a:ext cx="8915400" cy="715962"/>
          </a:xfrm>
        </p:spPr>
        <p:txBody>
          <a:bodyPr>
            <a:normAutofit/>
          </a:bodyPr>
          <a:lstStyle/>
          <a:p>
            <a:r>
              <a:rPr lang="en-GB" b="1" dirty="0" smtClean="0">
                <a:solidFill>
                  <a:srgbClr val="7030A0"/>
                </a:solidFill>
              </a:rPr>
              <a:t>What if the assumptions are not met? </a:t>
            </a:r>
            <a:endParaRPr lang="en-GB" b="1" dirty="0">
              <a:solidFill>
                <a:srgbClr val="7030A0"/>
              </a:solidFill>
            </a:endParaRPr>
          </a:p>
        </p:txBody>
      </p:sp>
      <p:sp>
        <p:nvSpPr>
          <p:cNvPr id="2" name="Content Placeholder 1"/>
          <p:cNvSpPr>
            <a:spLocks noGrp="1"/>
          </p:cNvSpPr>
          <p:nvPr>
            <p:ph idx="1"/>
          </p:nvPr>
        </p:nvSpPr>
        <p:spPr>
          <a:xfrm>
            <a:off x="609599" y="1371601"/>
            <a:ext cx="6347714" cy="1066800"/>
          </a:xfrm>
        </p:spPr>
        <p:txBody>
          <a:bodyPr>
            <a:normAutofit/>
          </a:bodyPr>
          <a:lstStyle/>
          <a:p>
            <a:r>
              <a:rPr lang="en-GB" sz="2400" dirty="0" smtClean="0"/>
              <a:t>There are alternative tests which do not have these assumptions</a:t>
            </a:r>
            <a:endParaRPr lang="en-GB" sz="2400" dirty="0"/>
          </a:p>
        </p:txBody>
      </p:sp>
      <p:graphicFrame>
        <p:nvGraphicFramePr>
          <p:cNvPr id="5" name="Table 4"/>
          <p:cNvGraphicFramePr>
            <a:graphicFrameLocks noGrp="1"/>
          </p:cNvGraphicFramePr>
          <p:nvPr>
            <p:extLst>
              <p:ext uri="{D42A27DB-BD31-4B8C-83A1-F6EECF244321}">
                <p14:modId xmlns:p14="http://schemas.microsoft.com/office/powerpoint/2010/main" val="3603737698"/>
              </p:ext>
            </p:extLst>
          </p:nvPr>
        </p:nvGraphicFramePr>
        <p:xfrm>
          <a:off x="245806" y="2500274"/>
          <a:ext cx="8382000" cy="210312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370840">
                <a:tc>
                  <a:txBody>
                    <a:bodyPr/>
                    <a:lstStyle/>
                    <a:p>
                      <a:r>
                        <a:rPr lang="en-GB" sz="2000" dirty="0" smtClean="0"/>
                        <a:t>Test</a:t>
                      </a:r>
                      <a:endParaRPr lang="en-GB" sz="2000" dirty="0"/>
                    </a:p>
                  </a:txBody>
                  <a:tcPr/>
                </a:tc>
                <a:tc>
                  <a:txBody>
                    <a:bodyPr/>
                    <a:lstStyle/>
                    <a:p>
                      <a:r>
                        <a:rPr lang="en-GB" sz="2000" dirty="0" smtClean="0"/>
                        <a:t>Check</a:t>
                      </a:r>
                      <a:endParaRPr lang="en-GB" sz="2000" dirty="0"/>
                    </a:p>
                  </a:txBody>
                  <a:tcPr/>
                </a:tc>
                <a:tc>
                  <a:txBody>
                    <a:bodyPr/>
                    <a:lstStyle/>
                    <a:p>
                      <a:r>
                        <a:rPr lang="en-GB" sz="2000" dirty="0" smtClean="0"/>
                        <a:t>Equivalent </a:t>
                      </a:r>
                    </a:p>
                    <a:p>
                      <a:r>
                        <a:rPr lang="en-GB" sz="2000" dirty="0" smtClean="0"/>
                        <a:t>non-parametric test</a:t>
                      </a:r>
                      <a:endParaRPr lang="en-GB" sz="2000" dirty="0"/>
                    </a:p>
                  </a:txBody>
                  <a:tcPr/>
                </a:tc>
                <a:extLst>
                  <a:ext uri="{0D108BD9-81ED-4DB2-BD59-A6C34878D82A}">
                    <a16:rowId xmlns:a16="http://schemas.microsoft.com/office/drawing/2014/main" val="10000"/>
                  </a:ext>
                </a:extLst>
              </a:tr>
              <a:tr h="370840">
                <a:tc>
                  <a:txBody>
                    <a:bodyPr/>
                    <a:lstStyle/>
                    <a:p>
                      <a:r>
                        <a:rPr lang="en-GB" sz="2000" dirty="0" smtClean="0"/>
                        <a:t>Independent t-test</a:t>
                      </a:r>
                      <a:endParaRPr lang="en-GB" sz="2000" dirty="0"/>
                    </a:p>
                  </a:txBody>
                  <a:tcPr/>
                </a:tc>
                <a:tc>
                  <a:txBody>
                    <a:bodyPr/>
                    <a:lstStyle/>
                    <a:p>
                      <a:r>
                        <a:rPr lang="en-GB" sz="2000" dirty="0" smtClean="0"/>
                        <a:t>Histograms</a:t>
                      </a:r>
                      <a:r>
                        <a:rPr lang="en-GB" sz="2000" baseline="0" dirty="0" smtClean="0"/>
                        <a:t> of data by group</a:t>
                      </a:r>
                      <a:endParaRPr lang="en-GB" sz="2000" dirty="0"/>
                    </a:p>
                  </a:txBody>
                  <a:tcPr/>
                </a:tc>
                <a:tc>
                  <a:txBody>
                    <a:bodyPr/>
                    <a:lstStyle/>
                    <a:p>
                      <a:r>
                        <a:rPr lang="en-GB" sz="2000" dirty="0" smtClean="0"/>
                        <a:t>Mann-Whitney</a:t>
                      </a:r>
                      <a:endParaRPr lang="en-GB" sz="2000" dirty="0"/>
                    </a:p>
                  </a:txBody>
                  <a:tcPr/>
                </a:tc>
                <a:extLst>
                  <a:ext uri="{0D108BD9-81ED-4DB2-BD59-A6C34878D82A}">
                    <a16:rowId xmlns:a16="http://schemas.microsoft.com/office/drawing/2014/main" val="10001"/>
                  </a:ext>
                </a:extLst>
              </a:tr>
              <a:tr h="370840">
                <a:tc>
                  <a:txBody>
                    <a:bodyPr/>
                    <a:lstStyle/>
                    <a:p>
                      <a:r>
                        <a:rPr lang="en-GB" sz="2000" dirty="0" smtClean="0"/>
                        <a:t>Paired t-test</a:t>
                      </a:r>
                      <a:endParaRPr lang="en-GB" sz="2000" dirty="0"/>
                    </a:p>
                  </a:txBody>
                  <a:tcPr/>
                </a:tc>
                <a:tc>
                  <a:txBody>
                    <a:bodyPr/>
                    <a:lstStyle/>
                    <a:p>
                      <a:r>
                        <a:rPr lang="en-GB" sz="2000" dirty="0" smtClean="0"/>
                        <a:t>Histogram of paired differences</a:t>
                      </a:r>
                      <a:endParaRPr lang="en-GB" sz="2000" dirty="0"/>
                    </a:p>
                  </a:txBody>
                  <a:tcPr/>
                </a:tc>
                <a:tc>
                  <a:txBody>
                    <a:bodyPr/>
                    <a:lstStyle/>
                    <a:p>
                      <a:r>
                        <a:rPr lang="en-GB" sz="2000" dirty="0" smtClean="0"/>
                        <a:t>Wilcoxon signed rank</a:t>
                      </a:r>
                      <a:endParaRPr lang="en-GB" sz="20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928906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484" y="921737"/>
            <a:ext cx="8786270" cy="520885"/>
          </a:xfrm>
          <a:solidFill>
            <a:schemeClr val="accent6">
              <a:lumMod val="20000"/>
              <a:lumOff val="80000"/>
            </a:schemeClr>
          </a:solidFill>
        </p:spPr>
        <p:txBody>
          <a:bodyPr>
            <a:noAutofit/>
          </a:bodyPr>
          <a:lstStyle/>
          <a:p>
            <a:pPr algn="just"/>
            <a:r>
              <a:rPr lang="en-US" sz="2200" dirty="0">
                <a:solidFill>
                  <a:srgbClr val="7030A0"/>
                </a:solidFill>
              </a:rPr>
              <a:t>Blbas, </a:t>
            </a:r>
            <a:r>
              <a:rPr lang="en-US" sz="2200" dirty="0" smtClean="0">
                <a:solidFill>
                  <a:srgbClr val="7030A0"/>
                </a:solidFill>
              </a:rPr>
              <a:t>Hazhar. (2016). </a:t>
            </a:r>
            <a:r>
              <a:rPr lang="en-US" sz="2200" b="1" dirty="0" smtClean="0">
                <a:solidFill>
                  <a:srgbClr val="7030A0"/>
                </a:solidFill>
              </a:rPr>
              <a:t>Elementary Statistics</a:t>
            </a:r>
            <a:r>
              <a:rPr lang="en-US" sz="2200" dirty="0" smtClean="0">
                <a:solidFill>
                  <a:srgbClr val="7030A0"/>
                </a:solidFill>
              </a:rPr>
              <a:t>: First Edition.‌</a:t>
            </a:r>
            <a:endParaRPr lang="en-US" sz="2200" dirty="0">
              <a:solidFill>
                <a:srgbClr val="7030A0"/>
              </a:solidFill>
            </a:endParaRPr>
          </a:p>
        </p:txBody>
      </p:sp>
      <p:sp>
        <p:nvSpPr>
          <p:cNvPr id="4" name="Slide Number Placeholder 3"/>
          <p:cNvSpPr>
            <a:spLocks noGrp="1"/>
          </p:cNvSpPr>
          <p:nvPr>
            <p:ph type="sldNum" sz="quarter" idx="12"/>
          </p:nvPr>
        </p:nvSpPr>
        <p:spPr/>
        <p:txBody>
          <a:bodyPr/>
          <a:lstStyle/>
          <a:p>
            <a:fld id="{6453F6A4-CBF6-4A47-82FA-C629F0858668}" type="slidenum">
              <a:rPr lang="hi-IN" smtClean="0"/>
              <a:t>39</a:t>
            </a:fld>
            <a:endParaRPr lang="hi-IN"/>
          </a:p>
        </p:txBody>
      </p:sp>
      <p:sp>
        <p:nvSpPr>
          <p:cNvPr id="9" name="Rectangle 8"/>
          <p:cNvSpPr/>
          <p:nvPr/>
        </p:nvSpPr>
        <p:spPr>
          <a:xfrm>
            <a:off x="181139" y="1977621"/>
            <a:ext cx="8783995" cy="5262979"/>
          </a:xfrm>
          <a:prstGeom prst="rect">
            <a:avLst/>
          </a:prstGeom>
        </p:spPr>
        <p:txBody>
          <a:bodyPr wrap="square">
            <a:spAutoFit/>
          </a:bodyPr>
          <a:lstStyle/>
          <a:p>
            <a:r>
              <a:rPr lang="en-US" sz="2400" b="1" dirty="0" smtClean="0">
                <a:latin typeface="Times New Roman" panose="02020603050405020304" pitchFamily="18" charset="0"/>
                <a:cs typeface="Times New Roman" panose="02020603050405020304" pitchFamily="18" charset="0"/>
              </a:rPr>
              <a:t>Correlation Analysis</a:t>
            </a:r>
          </a:p>
          <a:p>
            <a:endParaRPr lang="en-US" sz="2400" b="1" dirty="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Correlation Coefficient Methods</a:t>
            </a:r>
          </a:p>
          <a:p>
            <a:r>
              <a:rPr lang="en-US" sz="2400" b="1" dirty="0" smtClean="0">
                <a:latin typeface="Times New Roman" panose="02020603050405020304" pitchFamily="18" charset="0"/>
                <a:cs typeface="Times New Roman" panose="02020603050405020304" pitchFamily="18" charset="0"/>
              </a:rPr>
              <a:t>1- Scatter Plot</a:t>
            </a:r>
          </a:p>
          <a:p>
            <a:r>
              <a:rPr lang="en-US" sz="2400" b="1" dirty="0" smtClean="0">
                <a:latin typeface="Times New Roman" panose="02020603050405020304" pitchFamily="18" charset="0"/>
                <a:cs typeface="Times New Roman" panose="02020603050405020304" pitchFamily="18" charset="0"/>
              </a:rPr>
              <a:t>2- Karl Pearson’s Coefficient</a:t>
            </a:r>
          </a:p>
          <a:p>
            <a:r>
              <a:rPr lang="en-US" sz="2400" b="1" dirty="0" smtClean="0">
                <a:latin typeface="Times New Roman" panose="02020603050405020304" pitchFamily="18" charset="0"/>
                <a:cs typeface="Times New Roman" panose="02020603050405020304" pitchFamily="18" charset="0"/>
              </a:rPr>
              <a:t>3- Rank Spearman Coefficient</a:t>
            </a:r>
          </a:p>
          <a:p>
            <a:endParaRPr lang="en-US" sz="2400" b="1"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Example 7.1: Age and Systolic Blood Pressure – Page 222</a:t>
            </a:r>
          </a:p>
          <a:p>
            <a:endParaRPr lang="en-US" sz="2400" b="1" dirty="0" smtClean="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Correlation is 0.99 – </a:t>
            </a:r>
            <a:r>
              <a:rPr lang="en-US" sz="2400" dirty="0" smtClean="0">
                <a:latin typeface="Times New Roman" panose="02020603050405020304" pitchFamily="18" charset="0"/>
                <a:cs typeface="Times New Roman" panose="02020603050405020304" pitchFamily="18" charset="0"/>
              </a:rPr>
              <a:t>Strong Positive Correlation between age and blood pressure</a:t>
            </a:r>
            <a:endParaRPr lang="en-US" sz="2400" dirty="0">
              <a:latin typeface="Times New Roman" panose="02020603050405020304" pitchFamily="18" charset="0"/>
              <a:cs typeface="Times New Roman" panose="02020603050405020304" pitchFamily="18" charset="0"/>
            </a:endParaRPr>
          </a:p>
          <a:p>
            <a:endParaRPr lang="en-US" sz="2400" b="1" dirty="0" smtClean="0"/>
          </a:p>
          <a:p>
            <a:endParaRPr lang="en-US" sz="2400" b="1" dirty="0"/>
          </a:p>
        </p:txBody>
      </p:sp>
      <p:sp>
        <p:nvSpPr>
          <p:cNvPr id="10" name="Rectangle 2"/>
          <p:cNvSpPr txBox="1">
            <a:spLocks noChangeArrowheads="1"/>
          </p:cNvSpPr>
          <p:nvPr/>
        </p:nvSpPr>
        <p:spPr>
          <a:xfrm>
            <a:off x="914400" y="152400"/>
            <a:ext cx="7772400" cy="43455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3200" b="1" dirty="0" smtClean="0">
                <a:solidFill>
                  <a:srgbClr val="0070C0"/>
                </a:solidFill>
              </a:rPr>
              <a:t>Mathematical Presentation </a:t>
            </a:r>
            <a:endParaRPr lang="en-US" altLang="en-US" sz="3200" b="1" dirty="0">
              <a:solidFill>
                <a:srgbClr val="0070C0"/>
              </a:solidFill>
            </a:endParaRPr>
          </a:p>
        </p:txBody>
      </p:sp>
      <p:sp>
        <p:nvSpPr>
          <p:cNvPr id="11"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210770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xEl>
                                              <p:pRg st="10" end="10"/>
                                            </p:txEl>
                                          </p:spTgt>
                                        </p:tgtEl>
                                        <p:attrNameLst>
                                          <p:attrName>style.visibility</p:attrName>
                                        </p:attrNameLst>
                                      </p:cBhvr>
                                      <p:to>
                                        <p:strVal val="visible"/>
                                      </p:to>
                                    </p:set>
                                    <p:animEffect transition="in" filter="barn(inVertical)">
                                      <p:cBhvr>
                                        <p:cTn id="7" dur="500"/>
                                        <p:tgtEl>
                                          <p:spTgt spid="9">
                                            <p:txEl>
                                              <p:pRg st="1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barn(inVertical)">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barn(inVertical)">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barn(inVertical)">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barn(inVertical)">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barn(inVertical)">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barn(inVertical)">
                                      <p:cBhvr>
                                        <p:cTn id="37"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864" y="609599"/>
            <a:ext cx="8786270" cy="698631"/>
          </a:xfrm>
          <a:solidFill>
            <a:schemeClr val="accent6">
              <a:lumMod val="20000"/>
              <a:lumOff val="80000"/>
            </a:schemeClr>
          </a:solidFill>
        </p:spPr>
        <p:txBody>
          <a:bodyPr>
            <a:noAutofit/>
          </a:bodyPr>
          <a:lstStyle/>
          <a:p>
            <a:pPr algn="just"/>
            <a:r>
              <a:rPr lang="en-US" sz="2200" dirty="0"/>
              <a:t>Blbas, </a:t>
            </a:r>
            <a:r>
              <a:rPr lang="en-US" sz="2200" dirty="0" smtClean="0"/>
              <a:t>Hazhar. (2016). </a:t>
            </a:r>
            <a:r>
              <a:rPr lang="en-US" sz="2200" b="1" dirty="0" smtClean="0"/>
              <a:t>Elementary Statistics</a:t>
            </a:r>
            <a:r>
              <a:rPr lang="en-US" sz="2200" dirty="0" smtClean="0"/>
              <a:t>: First Edition.‌</a:t>
            </a:r>
            <a:endParaRPr lang="en-US" sz="2200" dirty="0"/>
          </a:p>
        </p:txBody>
      </p:sp>
      <p:sp>
        <p:nvSpPr>
          <p:cNvPr id="4" name="Slide Number Placeholder 3"/>
          <p:cNvSpPr>
            <a:spLocks noGrp="1"/>
          </p:cNvSpPr>
          <p:nvPr>
            <p:ph type="sldNum" sz="quarter" idx="12"/>
          </p:nvPr>
        </p:nvSpPr>
        <p:spPr/>
        <p:txBody>
          <a:bodyPr/>
          <a:lstStyle/>
          <a:p>
            <a:fld id="{6453F6A4-CBF6-4A47-82FA-C629F0858668}" type="slidenum">
              <a:rPr lang="hi-IN" smtClean="0"/>
              <a:t>40</a:t>
            </a:fld>
            <a:endParaRPr lang="hi-IN"/>
          </a:p>
        </p:txBody>
      </p:sp>
      <mc:AlternateContent xmlns:mc="http://schemas.openxmlformats.org/markup-compatibility/2006" xmlns:a14="http://schemas.microsoft.com/office/drawing/2010/main">
        <mc:Choice Requires="a14">
          <p:sp>
            <p:nvSpPr>
              <p:cNvPr id="9" name="Rectangle 8"/>
              <p:cNvSpPr/>
              <p:nvPr/>
            </p:nvSpPr>
            <p:spPr>
              <a:xfrm>
                <a:off x="181139" y="2283807"/>
                <a:ext cx="8783995" cy="3785652"/>
              </a:xfrm>
              <a:prstGeom prst="rect">
                <a:avLst/>
              </a:prstGeom>
            </p:spPr>
            <p:txBody>
              <a:bodyPr wrap="square">
                <a:spAutoFit/>
              </a:bodyPr>
              <a:lstStyle/>
              <a:p>
                <a:r>
                  <a:rPr lang="en-US" sz="2400" b="1" dirty="0" smtClean="0"/>
                  <a:t>Regression Analysis:</a:t>
                </a:r>
              </a:p>
              <a:p>
                <a:r>
                  <a:rPr lang="en-US" sz="2400" dirty="0" smtClean="0">
                    <a:latin typeface="Times New Roman" panose="02020603050405020304" pitchFamily="18" charset="0"/>
                    <a:cs typeface="Times New Roman" panose="02020603050405020304" pitchFamily="18" charset="0"/>
                  </a:rPr>
                  <a:t>Example 7.1: Age and Systolic Blood Pressure – Page 222</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Independent Variable is </a:t>
                </a:r>
                <a:r>
                  <a:rPr lang="en-US" sz="2400" b="1" dirty="0" smtClean="0">
                    <a:latin typeface="Times New Roman" panose="02020603050405020304" pitchFamily="18" charset="0"/>
                    <a:cs typeface="Times New Roman" panose="02020603050405020304" pitchFamily="18" charset="0"/>
                  </a:rPr>
                  <a:t>Age</a:t>
                </a:r>
              </a:p>
              <a:p>
                <a:r>
                  <a:rPr lang="en-US" sz="2400" dirty="0" smtClean="0">
                    <a:latin typeface="Times New Roman" panose="02020603050405020304" pitchFamily="18" charset="0"/>
                    <a:cs typeface="Times New Roman" panose="02020603050405020304" pitchFamily="18" charset="0"/>
                  </a:rPr>
                  <a:t>Dependent Variable is </a:t>
                </a:r>
                <a:r>
                  <a:rPr lang="en-US" sz="2400" b="1" dirty="0">
                    <a:latin typeface="Times New Roman" panose="02020603050405020304" pitchFamily="18" charset="0"/>
                    <a:cs typeface="Times New Roman" panose="02020603050405020304" pitchFamily="18" charset="0"/>
                  </a:rPr>
                  <a:t>Systolic Blood Pressure </a:t>
                </a:r>
                <a:endParaRPr lang="en-US" sz="2400" b="1" dirty="0" smtClean="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smtClean="0"/>
              </a:p>
              <a:p>
                <a:pPr algn="ctr"/>
                <a14:m>
                  <m:oMath xmlns:m="http://schemas.openxmlformats.org/officeDocument/2006/math">
                    <m:r>
                      <m:rPr>
                        <m:nor/>
                      </m:rPr>
                      <a:rPr lang="en-US" sz="2400" b="1" dirty="0">
                        <a:latin typeface="Times New Roman" panose="02020603050405020304" pitchFamily="18" charset="0"/>
                        <a:cs typeface="Times New Roman" panose="02020603050405020304" pitchFamily="18" charset="0"/>
                      </a:rPr>
                      <m:t>Systolic</m:t>
                    </m:r>
                    <m:r>
                      <m:rPr>
                        <m:nor/>
                      </m:rPr>
                      <a:rPr lang="en-US" sz="2400" b="1" dirty="0">
                        <a:latin typeface="Times New Roman" panose="02020603050405020304" pitchFamily="18" charset="0"/>
                        <a:cs typeface="Times New Roman" panose="02020603050405020304" pitchFamily="18" charset="0"/>
                      </a:rPr>
                      <m:t> </m:t>
                    </m:r>
                    <m:r>
                      <m:rPr>
                        <m:nor/>
                      </m:rPr>
                      <a:rPr lang="en-US" sz="2400" b="1" dirty="0">
                        <a:latin typeface="Times New Roman" panose="02020603050405020304" pitchFamily="18" charset="0"/>
                        <a:cs typeface="Times New Roman" panose="02020603050405020304" pitchFamily="18" charset="0"/>
                      </a:rPr>
                      <m:t>Blood</m:t>
                    </m:r>
                    <m:r>
                      <m:rPr>
                        <m:nor/>
                      </m:rPr>
                      <a:rPr lang="en-US" sz="2400" b="1" dirty="0">
                        <a:latin typeface="Times New Roman" panose="02020603050405020304" pitchFamily="18" charset="0"/>
                        <a:cs typeface="Times New Roman" panose="02020603050405020304" pitchFamily="18" charset="0"/>
                      </a:rPr>
                      <m:t> </m:t>
                    </m:r>
                    <m:r>
                      <m:rPr>
                        <m:nor/>
                      </m:rPr>
                      <a:rPr lang="en-US" sz="2400" b="1" dirty="0">
                        <a:latin typeface="Times New Roman" panose="02020603050405020304" pitchFamily="18" charset="0"/>
                        <a:cs typeface="Times New Roman" panose="02020603050405020304" pitchFamily="18" charset="0"/>
                      </a:rPr>
                      <m:t>Pressure</m:t>
                    </m:r>
                  </m:oMath>
                </a14:m>
                <a:r>
                  <a:rPr lang="en-US" sz="2400" b="1" dirty="0" smtClean="0"/>
                  <a:t> = 81.29 + 1.63 (Age)</a:t>
                </a:r>
              </a:p>
              <a:p>
                <a:r>
                  <a:rPr lang="en-US" sz="2400" b="1" dirty="0" smtClean="0"/>
                  <a:t>Increasing one unit </a:t>
                </a:r>
                <a:r>
                  <a:rPr lang="en-US" sz="2400" dirty="0" smtClean="0"/>
                  <a:t>of age will increase blood pressure by 1.63 unit</a:t>
                </a:r>
              </a:p>
              <a:p>
                <a:endParaRPr lang="en-US" sz="2400" b="1" dirty="0"/>
              </a:p>
            </p:txBody>
          </p:sp>
        </mc:Choice>
        <mc:Fallback xmlns="">
          <p:sp>
            <p:nvSpPr>
              <p:cNvPr id="9" name="Rectangle 8"/>
              <p:cNvSpPr>
                <a:spLocks noRot="1" noChangeAspect="1" noMove="1" noResize="1" noEditPoints="1" noAdjustHandles="1" noChangeArrowheads="1" noChangeShapeType="1" noTextEdit="1"/>
              </p:cNvSpPr>
              <p:nvPr/>
            </p:nvSpPr>
            <p:spPr>
              <a:xfrm>
                <a:off x="181139" y="2283807"/>
                <a:ext cx="8783995" cy="3785652"/>
              </a:xfrm>
              <a:prstGeom prst="rect">
                <a:avLst/>
              </a:prstGeom>
              <a:blipFill>
                <a:blip r:embed="rId2"/>
                <a:stretch>
                  <a:fillRect l="-1110" t="-1288"/>
                </a:stretch>
              </a:blipFill>
            </p:spPr>
            <p:txBody>
              <a:bodyPr/>
              <a:lstStyle/>
              <a:p>
                <a:r>
                  <a:rPr lang="en-US">
                    <a:noFill/>
                  </a:rPr>
                  <a:t> </a:t>
                </a:r>
              </a:p>
            </p:txBody>
          </p:sp>
        </mc:Fallback>
      </mc:AlternateContent>
      <p:sp>
        <p:nvSpPr>
          <p:cNvPr id="7" name="Rectangle 6"/>
          <p:cNvSpPr/>
          <p:nvPr/>
        </p:nvSpPr>
        <p:spPr>
          <a:xfrm>
            <a:off x="381000" y="1366234"/>
            <a:ext cx="8305800" cy="892552"/>
          </a:xfrm>
          <a:prstGeom prst="rect">
            <a:avLst/>
          </a:prstGeom>
          <a:solidFill>
            <a:srgbClr val="FFFF00"/>
          </a:solidFill>
        </p:spPr>
        <p:txBody>
          <a:bodyPr wrap="square">
            <a:spAutoFit/>
          </a:bodyPr>
          <a:lstStyle/>
          <a:p>
            <a:r>
              <a:rPr lang="en-US" sz="2600" b="1" dirty="0" smtClean="0">
                <a:latin typeface="Times New Roman" panose="02020603050405020304" pitchFamily="18" charset="0"/>
                <a:cs typeface="Times New Roman" panose="02020603050405020304" pitchFamily="18" charset="0"/>
              </a:rPr>
              <a:t>Assumptions-</a:t>
            </a:r>
            <a:r>
              <a:rPr lang="en-US" sz="2600" dirty="0" smtClean="0">
                <a:latin typeface="Times New Roman" panose="02020603050405020304" pitchFamily="18" charset="0"/>
                <a:cs typeface="Times New Roman" panose="02020603050405020304" pitchFamily="18" charset="0"/>
              </a:rPr>
              <a:t> Linearity, Independent of error, Normality of error, and equal variance</a:t>
            </a:r>
            <a:endParaRPr lang="en-US" sz="2600" dirty="0">
              <a:latin typeface="Times New Roman" panose="02020603050405020304" pitchFamily="18" charset="0"/>
              <a:cs typeface="Times New Roman" panose="02020603050405020304" pitchFamily="18" charset="0"/>
            </a:endParaRPr>
          </a:p>
        </p:txBody>
      </p:sp>
      <p:sp>
        <p:nvSpPr>
          <p:cNvPr id="10" name="Rectangle 2"/>
          <p:cNvSpPr txBox="1">
            <a:spLocks noChangeArrowheads="1"/>
          </p:cNvSpPr>
          <p:nvPr/>
        </p:nvSpPr>
        <p:spPr>
          <a:xfrm>
            <a:off x="914400" y="152400"/>
            <a:ext cx="7772400" cy="43455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3200" b="1" dirty="0" smtClean="0">
                <a:solidFill>
                  <a:srgbClr val="0070C0"/>
                </a:solidFill>
              </a:rPr>
              <a:t>Mathematical Presentation </a:t>
            </a:r>
            <a:endParaRPr lang="en-US" altLang="en-US" sz="3200" b="1" dirty="0">
              <a:solidFill>
                <a:srgbClr val="0070C0"/>
              </a:solidFill>
            </a:endParaRPr>
          </a:p>
        </p:txBody>
      </p:sp>
      <p:sp>
        <p:nvSpPr>
          <p:cNvPr id="11"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156196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 calcmode="lin" valueType="num">
                                      <p:cBhvr additive="base">
                                        <p:cTn id="1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 calcmode="lin" valueType="num">
                                      <p:cBhvr additive="base">
                                        <p:cTn id="23"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9">
                                            <p:txEl>
                                              <p:pRg st="4" end="4"/>
                                            </p:txEl>
                                          </p:spTgt>
                                        </p:tgtEl>
                                        <p:attrNameLst>
                                          <p:attrName>style.visibility</p:attrName>
                                        </p:attrNameLst>
                                      </p:cBhvr>
                                      <p:to>
                                        <p:strVal val="visible"/>
                                      </p:to>
                                    </p:set>
                                    <p:anim calcmode="lin" valueType="num">
                                      <p:cBhvr additive="base">
                                        <p:cTn id="29"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animEffect transition="in" filter="circle(in)">
                                      <p:cBhvr>
                                        <p:cTn id="35" dur="2000"/>
                                        <p:tgtEl>
                                          <p:spTgt spid="9">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9">
                                            <p:txEl>
                                              <p:pRg st="8" end="8"/>
                                            </p:txEl>
                                          </p:spTgt>
                                        </p:tgtEl>
                                        <p:attrNameLst>
                                          <p:attrName>style.visibility</p:attrName>
                                        </p:attrNameLst>
                                      </p:cBhvr>
                                      <p:to>
                                        <p:strVal val="visible"/>
                                      </p:to>
                                    </p:set>
                                    <p:anim calcmode="lin" valueType="num">
                                      <p:cBhvr additive="base">
                                        <p:cTn id="40"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824" y="556022"/>
            <a:ext cx="8229600" cy="1143000"/>
          </a:xfrm>
        </p:spPr>
        <p:txBody>
          <a:bodyPr>
            <a:normAutofit/>
          </a:bodyPr>
          <a:lstStyle/>
          <a:p>
            <a:r>
              <a:rPr lang="en-US" sz="2800" b="1" dirty="0">
                <a:solidFill>
                  <a:srgbClr val="0070C0"/>
                </a:solidFill>
              </a:rPr>
              <a:t>Thank you for your attending</a:t>
            </a:r>
            <a:endParaRPr lang="hi-IN" sz="2800" b="1" dirty="0">
              <a:solidFill>
                <a:srgbClr val="0070C0"/>
              </a:solidFill>
            </a:endParaRPr>
          </a:p>
        </p:txBody>
      </p:sp>
      <p:sp>
        <p:nvSpPr>
          <p:cNvPr id="18" name="Slide Number Placeholder 17"/>
          <p:cNvSpPr>
            <a:spLocks noGrp="1"/>
          </p:cNvSpPr>
          <p:nvPr>
            <p:ph type="sldNum" sz="quarter" idx="12"/>
          </p:nvPr>
        </p:nvSpPr>
        <p:spPr>
          <a:xfrm>
            <a:off x="8534400" y="5657850"/>
            <a:ext cx="609600" cy="342900"/>
          </a:xfrm>
        </p:spPr>
        <p:txBody>
          <a:bodyPr/>
          <a:lstStyle/>
          <a:p>
            <a:r>
              <a:rPr lang="en-CA" dirty="0"/>
              <a:t>5</a:t>
            </a:r>
          </a:p>
        </p:txBody>
      </p:sp>
      <p:pic>
        <p:nvPicPr>
          <p:cNvPr id="7" name="Content Placeholder 6"/>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1981200"/>
            <a:ext cx="8229600" cy="3394075"/>
          </a:xfrm>
        </p:spPr>
      </p:pic>
      <p:sp>
        <p:nvSpPr>
          <p:cNvPr id="6" name="Footer Placeholder 1"/>
          <p:cNvSpPr txBox="1">
            <a:spLocks/>
          </p:cNvSpPr>
          <p:nvPr/>
        </p:nvSpPr>
        <p:spPr>
          <a:xfrm>
            <a:off x="3657600" y="6340476"/>
            <a:ext cx="2895600" cy="365125"/>
          </a:xfrm>
          <a:prstGeom prst="rect">
            <a:avLst/>
          </a:prstGeom>
        </p:spPr>
        <p:txBody>
          <a:bodyPr/>
          <a:ls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i="1" dirty="0" smtClean="0">
                <a:solidFill>
                  <a:srgbClr val="7030A0"/>
                </a:solidFill>
              </a:rPr>
              <a:t>Hazhar Blbas</a:t>
            </a:r>
            <a:endParaRPr lang="en-US" b="1" i="1" dirty="0">
              <a:solidFill>
                <a:srgbClr val="7030A0"/>
              </a:solidFill>
            </a:endParaRPr>
          </a:p>
        </p:txBody>
      </p:sp>
    </p:spTree>
    <p:extLst>
      <p:ext uri="{BB962C8B-B14F-4D97-AF65-F5344CB8AC3E}">
        <p14:creationId xmlns:p14="http://schemas.microsoft.com/office/powerpoint/2010/main" val="634966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a:xfrm>
            <a:off x="457200" y="476672"/>
            <a:ext cx="8507288" cy="941284"/>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GB" sz="4000" b="0" dirty="0">
                <a:solidFill>
                  <a:srgbClr val="FF0000"/>
                </a:solidFill>
                <a:cs typeface="Times New Roman" pitchFamily="18" charset="0"/>
              </a:rPr>
              <a:t>Exercise: Solution</a:t>
            </a:r>
            <a:endParaRPr lang="en-GB" sz="4000" b="0" dirty="0">
              <a:solidFill>
                <a:srgbClr val="FF0000"/>
              </a:solidFill>
              <a:latin typeface="Arial" panose="020B0604020202020204" pitchFamily="34" charset="0"/>
              <a:cs typeface="Arial" panose="020B0604020202020204" pitchFamily="34" charset="0"/>
            </a:endParaRPr>
          </a:p>
        </p:txBody>
      </p:sp>
      <p:sp>
        <p:nvSpPr>
          <p:cNvPr id="9" name="Content Placeholder 1"/>
          <p:cNvSpPr txBox="1">
            <a:spLocks/>
          </p:cNvSpPr>
          <p:nvPr/>
        </p:nvSpPr>
        <p:spPr>
          <a:xfrm>
            <a:off x="457200" y="5229200"/>
            <a:ext cx="8507288" cy="1000268"/>
          </a:xfrm>
          <a:prstGeom prst="rect">
            <a:avLst/>
          </a:prstGeom>
        </p:spPr>
        <p:txBody>
          <a:bodyPr>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endParaRPr lang="en-GB" sz="2800" dirty="0"/>
          </a:p>
        </p:txBody>
      </p:sp>
      <p:graphicFrame>
        <p:nvGraphicFramePr>
          <p:cNvPr id="10" name="Table 9"/>
          <p:cNvGraphicFramePr>
            <a:graphicFrameLocks noGrp="1"/>
          </p:cNvGraphicFramePr>
          <p:nvPr>
            <p:extLst/>
          </p:nvPr>
        </p:nvGraphicFramePr>
        <p:xfrm>
          <a:off x="609600" y="1143001"/>
          <a:ext cx="8075240" cy="4866956"/>
        </p:xfrm>
        <a:graphic>
          <a:graphicData uri="http://schemas.openxmlformats.org/drawingml/2006/table">
            <a:tbl>
              <a:tblPr firstRow="1" firstCol="1" bandRow="1"/>
              <a:tblGrid>
                <a:gridCol w="2602632">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1691208">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tblGrid>
              <a:tr h="799344">
                <a:tc>
                  <a:txBody>
                    <a:bodyPr/>
                    <a:lstStyle/>
                    <a:p>
                      <a:pPr>
                        <a:lnSpc>
                          <a:spcPct val="115000"/>
                        </a:lnSpc>
                        <a:spcAft>
                          <a:spcPts val="600"/>
                        </a:spcAft>
                      </a:pPr>
                      <a:r>
                        <a:rPr lang="en-GB" sz="2000" dirty="0" smtClean="0">
                          <a:effectLst/>
                          <a:latin typeface="Calibri"/>
                          <a:ea typeface="Calibri"/>
                          <a:cs typeface="Times New Roman"/>
                        </a:rPr>
                        <a:t>Research</a:t>
                      </a:r>
                      <a:r>
                        <a:rPr lang="en-GB" sz="2000" baseline="0" dirty="0" smtClean="0">
                          <a:effectLst/>
                          <a:latin typeface="Calibri"/>
                          <a:ea typeface="Calibri"/>
                          <a:cs typeface="Times New Roman"/>
                        </a:rPr>
                        <a:t> question</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a:solidFill>
                            <a:srgbClr val="00B050"/>
                          </a:solidFill>
                          <a:effectLst/>
                          <a:latin typeface="Calibri"/>
                          <a:ea typeface="Calibri"/>
                          <a:cs typeface="Times New Roman"/>
                        </a:rPr>
                        <a:t>Dependent variable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a:solidFill>
                            <a:srgbClr val="FF0000"/>
                          </a:solidFill>
                          <a:effectLst/>
                          <a:latin typeface="Calibri"/>
                          <a:ea typeface="Calibri"/>
                          <a:cs typeface="Times New Roman"/>
                        </a:rPr>
                        <a:t>Independent variable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effectLst/>
                          <a:latin typeface="Calibri"/>
                          <a:ea typeface="Calibri"/>
                          <a:cs typeface="Times New Roman"/>
                        </a:rPr>
                        <a:t>Test</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11052">
                <a:tc>
                  <a:txBody>
                    <a:bodyPr/>
                    <a:lstStyle/>
                    <a:p>
                      <a:pPr>
                        <a:lnSpc>
                          <a:spcPct val="115000"/>
                        </a:lnSpc>
                        <a:spcAft>
                          <a:spcPts val="600"/>
                        </a:spcAft>
                      </a:pPr>
                      <a:r>
                        <a:rPr lang="en-GB" sz="2000" dirty="0" smtClean="0">
                          <a:effectLst/>
                          <a:latin typeface="Calibri"/>
                          <a:ea typeface="Calibri"/>
                          <a:cs typeface="Times New Roman"/>
                        </a:rPr>
                        <a:t>Do women do more housework than men?</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solidFill>
                            <a:srgbClr val="00B050"/>
                          </a:solidFill>
                          <a:effectLst/>
                          <a:latin typeface="Calibri"/>
                          <a:ea typeface="Calibri"/>
                          <a:cs typeface="Times New Roman"/>
                        </a:rPr>
                        <a:t>Housework (hrs per week)</a:t>
                      </a:r>
                    </a:p>
                    <a:p>
                      <a:pPr>
                        <a:lnSpc>
                          <a:spcPct val="115000"/>
                        </a:lnSpc>
                        <a:spcAft>
                          <a:spcPts val="600"/>
                        </a:spcAft>
                      </a:pPr>
                      <a:r>
                        <a:rPr lang="en-GB" sz="2000" dirty="0" smtClean="0">
                          <a:solidFill>
                            <a:srgbClr val="00B050"/>
                          </a:solidFill>
                          <a:effectLst/>
                          <a:latin typeface="Calibri"/>
                          <a:ea typeface="Calibri"/>
                          <a:cs typeface="Times New Roman"/>
                        </a:rPr>
                        <a:t>(Scale)</a:t>
                      </a:r>
                      <a:endParaRPr lang="en-GB" sz="2000" dirty="0">
                        <a:solidFill>
                          <a:srgbClr val="00B05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solidFill>
                            <a:srgbClr val="FF0000"/>
                          </a:solidFill>
                          <a:effectLst/>
                          <a:latin typeface="Calibri"/>
                          <a:ea typeface="Calibri"/>
                          <a:cs typeface="Times New Roman"/>
                        </a:rPr>
                        <a:t>Gender (Nominal)</a:t>
                      </a:r>
                      <a:endParaRPr lang="en-GB" sz="2000" dirty="0">
                        <a:solidFill>
                          <a:srgbClr val="FF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effectLst/>
                          <a:latin typeface="Calibri"/>
                          <a:ea typeface="Calibri"/>
                          <a:cs typeface="Times New Roman"/>
                        </a:rPr>
                        <a:t>Independent t-test</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79151">
                <a:tc>
                  <a:txBody>
                    <a:bodyPr/>
                    <a:lstStyle/>
                    <a:p>
                      <a:pPr>
                        <a:lnSpc>
                          <a:spcPct val="115000"/>
                        </a:lnSpc>
                        <a:spcAft>
                          <a:spcPts val="600"/>
                        </a:spcAft>
                      </a:pPr>
                      <a:r>
                        <a:rPr lang="en-GB" sz="2000" b="0" dirty="0" smtClean="0">
                          <a:solidFill>
                            <a:schemeClr val="tx1"/>
                          </a:solidFill>
                          <a:effectLst/>
                          <a:latin typeface="Calibri"/>
                          <a:ea typeface="Calibri"/>
                          <a:cs typeface="Times New Roman"/>
                        </a:rPr>
                        <a:t>Does Margarine X reduce cholesterol?</a:t>
                      </a:r>
                    </a:p>
                    <a:p>
                      <a:pPr>
                        <a:lnSpc>
                          <a:spcPct val="115000"/>
                        </a:lnSpc>
                        <a:spcAft>
                          <a:spcPts val="600"/>
                        </a:spcAft>
                      </a:pPr>
                      <a:r>
                        <a:rPr lang="en-GB" sz="2000" b="0" dirty="0" smtClean="0">
                          <a:solidFill>
                            <a:schemeClr val="tx1"/>
                          </a:solidFill>
                          <a:effectLst/>
                          <a:latin typeface="Calibri"/>
                          <a:ea typeface="Calibri"/>
                          <a:cs typeface="Times New Roman"/>
                        </a:rPr>
                        <a:t>Everyone</a:t>
                      </a:r>
                      <a:r>
                        <a:rPr lang="en-GB" sz="2000" b="0" baseline="0" dirty="0" smtClean="0">
                          <a:solidFill>
                            <a:schemeClr val="tx1"/>
                          </a:solidFill>
                          <a:effectLst/>
                          <a:latin typeface="Calibri"/>
                          <a:ea typeface="Calibri"/>
                          <a:cs typeface="Times New Roman"/>
                        </a:rPr>
                        <a:t> has c</a:t>
                      </a:r>
                      <a:r>
                        <a:rPr lang="en-GB" sz="2000" b="0" dirty="0" smtClean="0">
                          <a:solidFill>
                            <a:schemeClr val="tx1"/>
                          </a:solidFill>
                          <a:effectLst/>
                          <a:latin typeface="Calibri"/>
                          <a:ea typeface="Calibri"/>
                          <a:cs typeface="Times New Roman"/>
                        </a:rPr>
                        <a:t>holesterol measured on 3 occasions</a:t>
                      </a:r>
                      <a:endParaRPr lang="en-GB" sz="2000" b="0"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solidFill>
                            <a:srgbClr val="00B050"/>
                          </a:solidFill>
                          <a:effectLst/>
                          <a:latin typeface="Calibri"/>
                          <a:ea typeface="Calibri"/>
                          <a:cs typeface="Times New Roman"/>
                        </a:rPr>
                        <a:t>Cholesterol (Scale)</a:t>
                      </a:r>
                      <a:endParaRPr lang="en-GB" sz="2000" dirty="0">
                        <a:solidFill>
                          <a:srgbClr val="00B05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baseline="0" dirty="0" smtClean="0">
                          <a:solidFill>
                            <a:srgbClr val="FF0000"/>
                          </a:solidFill>
                          <a:effectLst/>
                          <a:latin typeface="Calibri"/>
                          <a:ea typeface="Calibri"/>
                          <a:cs typeface="Times New Roman"/>
                        </a:rPr>
                        <a:t>Occasion (Nominal)</a:t>
                      </a:r>
                      <a:endParaRPr lang="en-GB" sz="2000" dirty="0" smtClean="0">
                        <a:solidFill>
                          <a:srgbClr val="FF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solidFill>
                            <a:schemeClr val="tx1"/>
                          </a:solidFill>
                          <a:effectLst/>
                          <a:latin typeface="Calibri"/>
                          <a:ea typeface="Calibri"/>
                          <a:cs typeface="Times New Roman"/>
                        </a:rPr>
                        <a:t>Repeated measures ANOVA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11052">
                <a:tc>
                  <a:txBody>
                    <a:bodyPr/>
                    <a:lstStyle/>
                    <a:p>
                      <a:pPr>
                        <a:lnSpc>
                          <a:spcPct val="115000"/>
                        </a:lnSpc>
                        <a:spcAft>
                          <a:spcPts val="600"/>
                        </a:spcAft>
                      </a:pPr>
                      <a:r>
                        <a:rPr lang="en-GB" sz="2000" dirty="0" smtClean="0">
                          <a:effectLst/>
                          <a:latin typeface="Calibri"/>
                          <a:ea typeface="Calibri"/>
                          <a:cs typeface="Times New Roman"/>
                        </a:rPr>
                        <a:t>Which of 3 diets is best for losing weight?</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solidFill>
                            <a:srgbClr val="00B050"/>
                          </a:solidFill>
                          <a:effectLst/>
                          <a:latin typeface="Calibri"/>
                          <a:ea typeface="Calibri"/>
                          <a:cs typeface="Times New Roman"/>
                        </a:rPr>
                        <a:t>Weight lost</a:t>
                      </a:r>
                      <a:r>
                        <a:rPr lang="en-GB" sz="2000" baseline="0" dirty="0" smtClean="0">
                          <a:solidFill>
                            <a:srgbClr val="00B050"/>
                          </a:solidFill>
                          <a:effectLst/>
                          <a:latin typeface="Calibri"/>
                          <a:ea typeface="Calibri"/>
                          <a:cs typeface="Times New Roman"/>
                        </a:rPr>
                        <a:t> on diet (Scale)</a:t>
                      </a:r>
                      <a:endParaRPr lang="en-GB" sz="2000" dirty="0">
                        <a:solidFill>
                          <a:srgbClr val="00B05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solidFill>
                            <a:srgbClr val="FF0000"/>
                          </a:solidFill>
                          <a:effectLst/>
                          <a:latin typeface="Calibri"/>
                          <a:ea typeface="Calibri"/>
                          <a:cs typeface="Times New Roman"/>
                        </a:rPr>
                        <a:t>Diet </a:t>
                      </a:r>
                    </a:p>
                    <a:p>
                      <a:pPr>
                        <a:lnSpc>
                          <a:spcPct val="115000"/>
                        </a:lnSpc>
                        <a:spcAft>
                          <a:spcPts val="600"/>
                        </a:spcAft>
                      </a:pPr>
                      <a:r>
                        <a:rPr lang="en-GB" sz="2000" dirty="0" smtClean="0">
                          <a:solidFill>
                            <a:srgbClr val="FF0000"/>
                          </a:solidFill>
                          <a:effectLst/>
                          <a:latin typeface="Calibri"/>
                          <a:ea typeface="Calibri"/>
                          <a:cs typeface="Times New Roman"/>
                        </a:rPr>
                        <a:t>(Nominal)</a:t>
                      </a:r>
                      <a:endParaRPr lang="en-GB" sz="2000" dirty="0">
                        <a:solidFill>
                          <a:srgbClr val="FF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effectLst/>
                          <a:latin typeface="Calibri"/>
                          <a:ea typeface="Calibri"/>
                          <a:cs typeface="Times New Roman"/>
                        </a:rPr>
                        <a:t>One-way ANOVA</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966388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a:xfrm>
            <a:off x="457200" y="332656"/>
            <a:ext cx="8507288" cy="720080"/>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GB" sz="4000" b="0" dirty="0">
                <a:solidFill>
                  <a:srgbClr val="FF0000"/>
                </a:solidFill>
                <a:cs typeface="Times New Roman" pitchFamily="18" charset="0"/>
              </a:rPr>
              <a:t>Exercise: Solution</a:t>
            </a:r>
            <a:endParaRPr lang="en-GB" sz="4000" b="0" dirty="0">
              <a:solidFill>
                <a:srgbClr val="FF0000"/>
              </a:solidFill>
              <a:latin typeface="Arial" panose="020B0604020202020204" pitchFamily="34" charset="0"/>
              <a:cs typeface="Arial" panose="020B0604020202020204" pitchFamily="34" charset="0"/>
            </a:endParaRPr>
          </a:p>
        </p:txBody>
      </p:sp>
      <p:sp>
        <p:nvSpPr>
          <p:cNvPr id="9" name="Content Placeholder 1"/>
          <p:cNvSpPr txBox="1">
            <a:spLocks/>
          </p:cNvSpPr>
          <p:nvPr/>
        </p:nvSpPr>
        <p:spPr>
          <a:xfrm>
            <a:off x="457200" y="5229200"/>
            <a:ext cx="8507288" cy="1000268"/>
          </a:xfrm>
          <a:prstGeom prst="rect">
            <a:avLst/>
          </a:prstGeom>
        </p:spPr>
        <p:txBody>
          <a:bodyPr>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endParaRPr lang="en-GB" sz="2800" dirty="0"/>
          </a:p>
        </p:txBody>
      </p:sp>
      <p:graphicFrame>
        <p:nvGraphicFramePr>
          <p:cNvPr id="10" name="Table 9"/>
          <p:cNvGraphicFramePr>
            <a:graphicFrameLocks noGrp="1"/>
          </p:cNvGraphicFramePr>
          <p:nvPr>
            <p:extLst/>
          </p:nvPr>
        </p:nvGraphicFramePr>
        <p:xfrm>
          <a:off x="457200" y="1143000"/>
          <a:ext cx="8075240" cy="4625435"/>
        </p:xfrm>
        <a:graphic>
          <a:graphicData uri="http://schemas.openxmlformats.org/drawingml/2006/table">
            <a:tbl>
              <a:tblPr firstRow="1" firstCol="1" bandRow="1"/>
              <a:tblGrid>
                <a:gridCol w="2458616">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944216">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tblGrid>
              <a:tr h="789801">
                <a:tc>
                  <a:txBody>
                    <a:bodyPr/>
                    <a:lstStyle/>
                    <a:p>
                      <a:pPr>
                        <a:lnSpc>
                          <a:spcPct val="115000"/>
                        </a:lnSpc>
                        <a:spcAft>
                          <a:spcPts val="600"/>
                        </a:spcAft>
                      </a:pPr>
                      <a:r>
                        <a:rPr lang="en-GB" sz="2000" b="1" dirty="0" smtClean="0">
                          <a:effectLst/>
                          <a:latin typeface="Calibri"/>
                          <a:ea typeface="Calibri"/>
                          <a:cs typeface="Times New Roman"/>
                        </a:rPr>
                        <a:t>Research</a:t>
                      </a:r>
                      <a:r>
                        <a:rPr lang="en-GB" sz="2000" b="1" baseline="0" dirty="0" smtClean="0">
                          <a:effectLst/>
                          <a:latin typeface="Calibri"/>
                          <a:ea typeface="Calibri"/>
                          <a:cs typeface="Times New Roman"/>
                        </a:rPr>
                        <a:t> question</a:t>
                      </a:r>
                      <a:endParaRPr lang="en-GB" sz="20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b="1" dirty="0">
                          <a:effectLst/>
                          <a:latin typeface="Calibri"/>
                          <a:ea typeface="Calibri"/>
                          <a:cs typeface="Times New Roman"/>
                        </a:rPr>
                        <a:t>Dependent variable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b="1" dirty="0">
                          <a:effectLst/>
                          <a:latin typeface="Calibri"/>
                          <a:ea typeface="Calibri"/>
                          <a:cs typeface="Times New Roman"/>
                        </a:rPr>
                        <a:t>Independent </a:t>
                      </a:r>
                      <a:r>
                        <a:rPr lang="en-GB" sz="2000" b="1" dirty="0" smtClean="0">
                          <a:effectLst/>
                          <a:latin typeface="Calibri"/>
                          <a:ea typeface="Calibri"/>
                          <a:cs typeface="Times New Roman"/>
                        </a:rPr>
                        <a:t>variables</a:t>
                      </a:r>
                      <a:endParaRPr lang="en-GB" sz="20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b="1" dirty="0" smtClean="0">
                          <a:effectLst/>
                          <a:latin typeface="Calibri"/>
                          <a:ea typeface="Calibri"/>
                          <a:cs typeface="Times New Roman"/>
                        </a:rPr>
                        <a:t>Test</a:t>
                      </a:r>
                      <a:endParaRPr lang="en-GB" sz="20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28351">
                <a:tc>
                  <a:txBody>
                    <a:bodyPr/>
                    <a:lstStyle/>
                    <a:p>
                      <a:pPr>
                        <a:lnSpc>
                          <a:spcPct val="115000"/>
                        </a:lnSpc>
                        <a:spcAft>
                          <a:spcPts val="600"/>
                        </a:spcAft>
                      </a:pPr>
                      <a:r>
                        <a:rPr lang="en-GB" sz="2000" dirty="0" smtClean="0">
                          <a:effectLst/>
                          <a:latin typeface="Calibri"/>
                          <a:ea typeface="Calibri"/>
                          <a:cs typeface="Times New Roman"/>
                        </a:rPr>
                        <a:t>Does</a:t>
                      </a:r>
                      <a:r>
                        <a:rPr lang="en-GB" sz="2000" baseline="0" dirty="0" smtClean="0">
                          <a:effectLst/>
                          <a:latin typeface="Calibri"/>
                          <a:ea typeface="Calibri"/>
                          <a:cs typeface="Times New Roman"/>
                        </a:rPr>
                        <a:t> attendance affect exam score?</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baseline="0" dirty="0" smtClean="0">
                          <a:effectLst/>
                          <a:latin typeface="Calibri"/>
                          <a:ea typeface="Calibri"/>
                          <a:cs typeface="Times New Roman"/>
                        </a:rPr>
                        <a:t>Exam score (Scale)</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effectLst/>
                          <a:latin typeface="Calibri"/>
                          <a:ea typeface="Calibri"/>
                          <a:cs typeface="Times New Roman"/>
                        </a:rPr>
                        <a:t>Attendance</a:t>
                      </a:r>
                    </a:p>
                    <a:p>
                      <a:pPr>
                        <a:lnSpc>
                          <a:spcPct val="115000"/>
                        </a:lnSpc>
                        <a:spcAft>
                          <a:spcPts val="600"/>
                        </a:spcAft>
                      </a:pPr>
                      <a:r>
                        <a:rPr lang="en-GB" sz="2000" dirty="0" smtClean="0">
                          <a:effectLst/>
                          <a:latin typeface="Calibri"/>
                          <a:ea typeface="Calibri"/>
                          <a:cs typeface="Times New Roman"/>
                        </a:rPr>
                        <a:t>(Scale)</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b="1" dirty="0" smtClean="0">
                          <a:solidFill>
                            <a:srgbClr val="7030A0"/>
                          </a:solidFill>
                          <a:effectLst/>
                          <a:latin typeface="Calibri"/>
                          <a:ea typeface="Calibri"/>
                          <a:cs typeface="Times New Roman"/>
                        </a:rPr>
                        <a:t>Correlation/ regression</a:t>
                      </a:r>
                      <a:endParaRPr lang="en-GB" sz="2000" b="1"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97787">
                <a:tc>
                  <a:txBody>
                    <a:bodyPr/>
                    <a:lstStyle/>
                    <a:p>
                      <a:pPr>
                        <a:lnSpc>
                          <a:spcPct val="115000"/>
                        </a:lnSpc>
                        <a:spcAft>
                          <a:spcPts val="600"/>
                        </a:spcAft>
                      </a:pPr>
                      <a:r>
                        <a:rPr lang="en-GB" sz="2000" dirty="0" smtClean="0">
                          <a:effectLst/>
                          <a:latin typeface="Calibri"/>
                          <a:ea typeface="Calibri"/>
                          <a:cs typeface="Times New Roman"/>
                        </a:rPr>
                        <a:t>Do women do more housework than men?</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effectLst/>
                          <a:latin typeface="Calibri"/>
                          <a:ea typeface="Calibri"/>
                          <a:cs typeface="Times New Roman"/>
                        </a:rPr>
                        <a:t>Housework (hrs per week)</a:t>
                      </a:r>
                    </a:p>
                    <a:p>
                      <a:pPr>
                        <a:lnSpc>
                          <a:spcPct val="115000"/>
                        </a:lnSpc>
                        <a:spcAft>
                          <a:spcPts val="600"/>
                        </a:spcAft>
                      </a:pPr>
                      <a:r>
                        <a:rPr lang="en-GB" sz="2000" dirty="0" smtClean="0">
                          <a:effectLst/>
                          <a:latin typeface="Calibri"/>
                          <a:ea typeface="Calibri"/>
                          <a:cs typeface="Times New Roman"/>
                        </a:rPr>
                        <a:t>(scale)</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effectLst/>
                          <a:latin typeface="Calibri"/>
                          <a:ea typeface="Calibri"/>
                          <a:cs typeface="Times New Roman"/>
                        </a:rPr>
                        <a:t>Gender (Binary)</a:t>
                      </a:r>
                    </a:p>
                    <a:p>
                      <a:pPr>
                        <a:lnSpc>
                          <a:spcPct val="115000"/>
                        </a:lnSpc>
                        <a:spcAft>
                          <a:spcPts val="600"/>
                        </a:spcAft>
                      </a:pPr>
                      <a:r>
                        <a:rPr lang="en-GB" sz="2000" dirty="0" smtClean="0">
                          <a:effectLst/>
                          <a:latin typeface="Calibri"/>
                          <a:ea typeface="Calibri"/>
                          <a:cs typeface="Times New Roman"/>
                        </a:rPr>
                        <a:t>Hours worked (Scale) </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457200" rtl="0" eaLnBrk="1" latinLnBrk="0" hangingPunct="1">
                        <a:lnSpc>
                          <a:spcPct val="115000"/>
                        </a:lnSpc>
                        <a:spcAft>
                          <a:spcPts val="600"/>
                        </a:spcAft>
                      </a:pPr>
                      <a:r>
                        <a:rPr lang="en-GB" sz="2000" b="1" kern="1200" dirty="0" smtClean="0">
                          <a:solidFill>
                            <a:srgbClr val="7030A0"/>
                          </a:solidFill>
                          <a:effectLst/>
                          <a:latin typeface="Calibri"/>
                          <a:ea typeface="Calibri"/>
                          <a:cs typeface="Times New Roman"/>
                        </a:rPr>
                        <a:t>Regression</a:t>
                      </a:r>
                      <a:endParaRPr lang="en-GB" sz="2000" b="1" kern="12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32847">
                <a:tc rowSpan="2">
                  <a:txBody>
                    <a:bodyPr/>
                    <a:lstStyle/>
                    <a:p>
                      <a:pPr>
                        <a:lnSpc>
                          <a:spcPct val="115000"/>
                        </a:lnSpc>
                        <a:spcAft>
                          <a:spcPts val="600"/>
                        </a:spcAft>
                      </a:pPr>
                      <a:r>
                        <a:rPr lang="en-GB" sz="2000" dirty="0" smtClean="0">
                          <a:effectLst/>
                          <a:latin typeface="Calibri"/>
                          <a:ea typeface="Calibri"/>
                          <a:cs typeface="Times New Roman"/>
                        </a:rPr>
                        <a:t>Were Americans more likely to survive on board the Titanic?</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effectLst/>
                          <a:latin typeface="Calibri"/>
                          <a:ea typeface="Calibri"/>
                          <a:cs typeface="Times New Roman"/>
                        </a:rPr>
                        <a:t>Survival</a:t>
                      </a:r>
                      <a:r>
                        <a:rPr lang="en-GB" sz="2000" baseline="0" dirty="0" smtClean="0">
                          <a:effectLst/>
                          <a:latin typeface="Calibri"/>
                          <a:ea typeface="Calibri"/>
                          <a:cs typeface="Times New Roman"/>
                        </a:rPr>
                        <a:t> (Binary)</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effectLst/>
                          <a:latin typeface="Calibri"/>
                          <a:ea typeface="Calibri"/>
                          <a:cs typeface="Times New Roman"/>
                        </a:rPr>
                        <a:t>Nationality (Nominal)</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457200" rtl="0" eaLnBrk="1" latinLnBrk="0" hangingPunct="1">
                        <a:lnSpc>
                          <a:spcPct val="115000"/>
                        </a:lnSpc>
                        <a:spcAft>
                          <a:spcPts val="600"/>
                        </a:spcAft>
                      </a:pPr>
                      <a:r>
                        <a:rPr lang="en-GB" sz="2000" b="1" kern="1200" dirty="0" smtClean="0">
                          <a:solidFill>
                            <a:srgbClr val="7030A0"/>
                          </a:solidFill>
                          <a:effectLst/>
                          <a:latin typeface="Calibri"/>
                          <a:ea typeface="Calibri"/>
                          <a:cs typeface="Times New Roman"/>
                        </a:rPr>
                        <a:t>Chi-squared</a:t>
                      </a:r>
                      <a:endParaRPr lang="en-GB" sz="2000" b="1" kern="12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97787">
                <a:tc vMerge="1">
                  <a:txBody>
                    <a:bodyPr/>
                    <a:lstStyle/>
                    <a:p>
                      <a:pPr>
                        <a:lnSpc>
                          <a:spcPct val="115000"/>
                        </a:lnSpc>
                        <a:spcAft>
                          <a:spcPts val="600"/>
                        </a:spcAft>
                      </a:pP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effectLst/>
                          <a:latin typeface="Calibri"/>
                          <a:ea typeface="Calibri"/>
                          <a:cs typeface="Times New Roman"/>
                        </a:rPr>
                        <a:t>Survival</a:t>
                      </a:r>
                      <a:r>
                        <a:rPr lang="en-GB" sz="2000" baseline="0" dirty="0" smtClean="0">
                          <a:effectLst/>
                          <a:latin typeface="Calibri"/>
                          <a:ea typeface="Calibri"/>
                          <a:cs typeface="Times New Roman"/>
                        </a:rPr>
                        <a:t> (Binary)</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600"/>
                        </a:spcAft>
                      </a:pPr>
                      <a:r>
                        <a:rPr lang="en-GB" sz="2000" dirty="0" smtClean="0">
                          <a:effectLst/>
                          <a:latin typeface="Calibri"/>
                          <a:ea typeface="Calibri"/>
                          <a:cs typeface="Times New Roman"/>
                        </a:rPr>
                        <a:t>Nationality , Gender, class </a:t>
                      </a:r>
                      <a:endParaRPr lang="en-GB"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457200" rtl="0" eaLnBrk="1" latinLnBrk="0" hangingPunct="1">
                        <a:lnSpc>
                          <a:spcPct val="115000"/>
                        </a:lnSpc>
                        <a:spcAft>
                          <a:spcPts val="600"/>
                        </a:spcAft>
                      </a:pPr>
                      <a:r>
                        <a:rPr lang="en-GB" sz="2000" b="1" kern="1200" dirty="0" smtClean="0">
                          <a:solidFill>
                            <a:srgbClr val="7030A0"/>
                          </a:solidFill>
                          <a:effectLst/>
                          <a:latin typeface="Calibri"/>
                          <a:ea typeface="Calibri"/>
                          <a:cs typeface="Times New Roman"/>
                        </a:rPr>
                        <a:t>Logistic regression</a:t>
                      </a:r>
                      <a:endParaRPr lang="en-GB" sz="2000" b="1" kern="12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 name="TextBox 2"/>
          <p:cNvSpPr txBox="1"/>
          <p:nvPr/>
        </p:nvSpPr>
        <p:spPr>
          <a:xfrm>
            <a:off x="2362200" y="5943600"/>
            <a:ext cx="6781800" cy="369332"/>
          </a:xfrm>
          <a:prstGeom prst="rect">
            <a:avLst/>
          </a:prstGeom>
          <a:solidFill>
            <a:schemeClr val="bg1"/>
          </a:solidFill>
        </p:spPr>
        <p:txBody>
          <a:bodyPr wrap="square" rtlCol="0">
            <a:spAutoFit/>
          </a:bodyPr>
          <a:lstStyle/>
          <a:p>
            <a:r>
              <a:rPr lang="en-GB" dirty="0" smtClean="0">
                <a:solidFill>
                  <a:srgbClr val="FF0000"/>
                </a:solidFill>
              </a:rPr>
              <a:t>Note: There may be 2 appropriate tests for some questions</a:t>
            </a:r>
            <a:endParaRPr lang="en-GB" dirty="0">
              <a:solidFill>
                <a:srgbClr val="FF0000"/>
              </a:solidFill>
            </a:endParaRPr>
          </a:p>
        </p:txBody>
      </p:sp>
    </p:spTree>
    <p:extLst>
      <p:ext uri="{BB962C8B-B14F-4D97-AF65-F5344CB8AC3E}">
        <p14:creationId xmlns:p14="http://schemas.microsoft.com/office/powerpoint/2010/main" val="180831302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10611</TotalTime>
  <Words>3275</Words>
  <Application>Microsoft Office PowerPoint</Application>
  <PresentationFormat>On-screen Show (4:3)</PresentationFormat>
  <Paragraphs>604</Paragraphs>
  <Slides>43</Slides>
  <Notes>12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43</vt:i4>
      </vt:variant>
    </vt:vector>
  </HeadingPairs>
  <TitlesOfParts>
    <vt:vector size="57" baseType="lpstr">
      <vt:lpstr>Aharoni</vt:lpstr>
      <vt:lpstr>Arial</vt:lpstr>
      <vt:lpstr>Arial Unicode MS</vt:lpstr>
      <vt:lpstr>Calibri</vt:lpstr>
      <vt:lpstr>Century Gothic</vt:lpstr>
      <vt:lpstr>Garamond</vt:lpstr>
      <vt:lpstr>Mangal</vt:lpstr>
      <vt:lpstr>Tahoma</vt:lpstr>
      <vt:lpstr>Times New Roman</vt:lpstr>
      <vt:lpstr>Trebuchet MS</vt:lpstr>
      <vt:lpstr>Wingdings</vt:lpstr>
      <vt:lpstr>Wingdings 2</vt:lpstr>
      <vt:lpstr>Wingdings 3</vt:lpstr>
      <vt:lpstr>Facet</vt:lpstr>
      <vt:lpstr>PowerPoint Presentation</vt:lpstr>
      <vt:lpstr>PowerPoint Presentation</vt:lpstr>
      <vt:lpstr>Process of Data Analysis in Scientific Research</vt:lpstr>
      <vt:lpstr>PowerPoint Presentation</vt:lpstr>
      <vt:lpstr>1- Define the population area of your research</vt:lpstr>
      <vt:lpstr>Calculate Sufficient sample size</vt:lpstr>
      <vt:lpstr>Smartphone for Adults in UK</vt:lpstr>
      <vt:lpstr>PowerPoint Presentation</vt:lpstr>
      <vt:lpstr>Sampling Plan</vt:lpstr>
      <vt:lpstr>B. Nonprobability Sampling</vt:lpstr>
      <vt:lpstr>Definition of Data</vt:lpstr>
      <vt:lpstr>Understanding Data, Information, Knowledge and Wisdom</vt:lpstr>
      <vt:lpstr>Types of Data</vt:lpstr>
      <vt:lpstr>Types of Data</vt:lpstr>
      <vt:lpstr>Questionnaire for STAT Students at SUE</vt:lpstr>
      <vt:lpstr>PowerPoint Presentation</vt:lpstr>
      <vt:lpstr>Methods of data collection</vt:lpstr>
      <vt:lpstr>Questionnaire structure (Cont.)</vt:lpstr>
      <vt:lpstr>How should I begin?</vt:lpstr>
      <vt:lpstr>Types of Questions:</vt:lpstr>
      <vt:lpstr>PowerPoint Presentation</vt:lpstr>
      <vt:lpstr>How do I ask the questions? Cont.</vt:lpstr>
      <vt:lpstr>PowerPoint Presentation</vt:lpstr>
      <vt:lpstr>PowerPoint Presentation</vt:lpstr>
      <vt:lpstr>Pilot test OR Pretest</vt:lpstr>
      <vt:lpstr>PowerPoint Presentation</vt:lpstr>
      <vt:lpstr>Data analysis tools make it  easier for users to process , data entry, and analyze data</vt:lpstr>
      <vt:lpstr>Goal of data analysis </vt:lpstr>
      <vt:lpstr>PowerPoint Presentation</vt:lpstr>
      <vt:lpstr>PowerPoint Presentation</vt:lpstr>
      <vt:lpstr>Graphical Presentation </vt:lpstr>
      <vt:lpstr>Which graph is correct? </vt:lpstr>
      <vt:lpstr>PowerPoint Presentation</vt:lpstr>
      <vt:lpstr>PowerPoint Presentation</vt:lpstr>
      <vt:lpstr>Blbas, H.T.A., Aziz, K.F., Nejad, S.H. and Barzinjy, A.A. (2020). Phenomenon of depression and anxiety related to precautions for prevention among population during the outbreak of COVID-19 in Kurdistan Region of Iraq: based on questionnaire survey. Journal of Public Health.‌</vt:lpstr>
      <vt:lpstr>Two categorical variables</vt:lpstr>
      <vt:lpstr>Chi-square test shows that there are statistical differences between men and women regarding ……..</vt:lpstr>
      <vt:lpstr>What if the assumptions are not met? </vt:lpstr>
      <vt:lpstr>Blbas, Hazhar. (2016). Elementary Statistics: First Edition.‌</vt:lpstr>
      <vt:lpstr>Blbas, Hazhar. (2016). Elementary Statistics: First Edition.‌</vt:lpstr>
      <vt:lpstr>Thank you for your attending</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Hazhar Blbas</dc:creator>
  <cp:lastModifiedBy>Windows User</cp:lastModifiedBy>
  <cp:revision>586</cp:revision>
  <cp:lastPrinted>2016-11-14T05:20:32Z</cp:lastPrinted>
  <dcterms:created xsi:type="dcterms:W3CDTF">2016-10-24T19:07:37Z</dcterms:created>
  <dcterms:modified xsi:type="dcterms:W3CDTF">2023-01-12T09:30:00Z</dcterms:modified>
</cp:coreProperties>
</file>