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4" r:id="rId1"/>
  </p:sldMasterIdLst>
  <p:notesMasterIdLst>
    <p:notesMasterId r:id="rId13"/>
  </p:notesMasterIdLst>
  <p:sldIdLst>
    <p:sldId id="266" r:id="rId2"/>
    <p:sldId id="280" r:id="rId3"/>
    <p:sldId id="282" r:id="rId4"/>
    <p:sldId id="281" r:id="rId5"/>
    <p:sldId id="326" r:id="rId6"/>
    <p:sldId id="323" r:id="rId7"/>
    <p:sldId id="324" r:id="rId8"/>
    <p:sldId id="325" r:id="rId9"/>
    <p:sldId id="296" r:id="rId10"/>
    <p:sldId id="292" r:id="rId11"/>
    <p:sldId id="39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11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2F6FB4-00FA-493F-A2F9-7A2B05AFCEA9}" type="datetimeFigureOut">
              <a:rPr lang="th-TH" smtClean="0"/>
              <a:t>14/07/66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F6B574-2B6D-4028-A59F-C249EF8A621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03109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22f291ea43f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22f291ea43f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8069727-998D-4461-9495-53C3FF954331}" type="datetimeFigureOut">
              <a:rPr lang="en-IN" smtClean="0"/>
              <a:t>13-07-2023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26F3290A-592F-434D-ABFB-EC8317463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190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69727-998D-4461-9495-53C3FF954331}" type="datetimeFigureOut">
              <a:rPr lang="en-IN" smtClean="0"/>
              <a:t>13-07-2023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8505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69727-998D-4461-9495-53C3FF954331}" type="datetimeFigureOut">
              <a:rPr lang="en-IN" smtClean="0"/>
              <a:t>13-07-2023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635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69727-998D-4461-9495-53C3FF954331}" type="datetimeFigureOut">
              <a:rPr lang="en-IN" smtClean="0"/>
              <a:t>13-07-2023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5431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69727-998D-4461-9495-53C3FF954331}" type="datetimeFigureOut">
              <a:rPr lang="en-IN" smtClean="0"/>
              <a:t>13-07-2023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1946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69727-998D-4461-9495-53C3FF954331}" type="datetimeFigureOut">
              <a:rPr lang="en-IN" smtClean="0"/>
              <a:t>13-07-2023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3206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69727-998D-4461-9495-53C3FF954331}" type="datetimeFigureOut">
              <a:rPr lang="en-IN" smtClean="0"/>
              <a:t>13-07-2023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6045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69727-998D-4461-9495-53C3FF954331}" type="datetimeFigureOut">
              <a:rPr lang="en-IN" smtClean="0"/>
              <a:t>13-07-2023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6345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69727-998D-4461-9495-53C3FF954331}" type="datetimeFigureOut">
              <a:rPr lang="en-IN" smtClean="0"/>
              <a:t>13-07-2023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7016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69727-998D-4461-9495-53C3FF954331}" type="datetimeFigureOut">
              <a:rPr lang="en-IN" smtClean="0"/>
              <a:t>13-07-2023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8886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69727-998D-4461-9495-53C3FF954331}" type="datetimeFigureOut">
              <a:rPr lang="en-IN" smtClean="0"/>
              <a:t>13-07-2023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31817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69727-998D-4461-9495-53C3FF954331}" type="datetimeFigureOut">
              <a:rPr lang="en-IN" smtClean="0"/>
              <a:t>13-07-2023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54917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69727-998D-4461-9495-53C3FF954331}" type="datetimeFigureOut">
              <a:rPr lang="en-IN" smtClean="0"/>
              <a:t>13-07-2023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56184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69727-998D-4461-9495-53C3FF954331}" type="datetimeFigureOut">
              <a:rPr lang="en-IN" smtClean="0"/>
              <a:t>13-07-2023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40098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69727-998D-4461-9495-53C3FF954331}" type="datetimeFigureOut">
              <a:rPr lang="en-IN" smtClean="0"/>
              <a:t>13-07-2023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5322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B8069727-998D-4461-9495-53C3FF954331}" type="datetimeFigureOut">
              <a:rPr lang="en-IN" smtClean="0"/>
              <a:t>13-07-2023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76167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B8069727-998D-4461-9495-53C3FF954331}" type="datetimeFigureOut">
              <a:rPr lang="en-IN" smtClean="0"/>
              <a:t>13-07-2023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33451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5374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0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8069727-998D-4461-9495-53C3FF954331}" type="datetimeFigureOut">
              <a:rPr lang="en-IN" smtClean="0"/>
              <a:t>13-07-2023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IN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26F3290A-592F-434D-ABFB-EC8317463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1694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  <p:sldLayoutId id="2147483781" r:id="rId17"/>
    <p:sldLayoutId id="2147483782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figshare.com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.png"/><Relationship Id="rId4" Type="http://schemas.openxmlformats.org/officeDocument/2006/relationships/hyperlink" Target="https://osf.io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B0294-B14A-8D7F-B42E-E9A2D0020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6295" y="-273445"/>
            <a:ext cx="3569166" cy="1822514"/>
          </a:xfrm>
        </p:spPr>
        <p:txBody>
          <a:bodyPr>
            <a:noAutofit/>
          </a:bodyPr>
          <a:lstStyle/>
          <a:p>
            <a:pPr algn="ctr"/>
            <a:r>
              <a:rPr lang="en-US" sz="2000" dirty="0"/>
              <a:t>QUVAE</a:t>
            </a:r>
            <a:br>
              <a:rPr lang="en-US" sz="2000" dirty="0"/>
            </a:br>
            <a:r>
              <a:rPr lang="en-US" sz="2000" dirty="0"/>
              <a:t>Research and Publications</a:t>
            </a:r>
            <a:endParaRPr lang="en-IN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39010-1144-415D-07A7-02154E02CF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296" y="5035486"/>
            <a:ext cx="10041408" cy="18225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h-TH" sz="4000" b="1" dirty="0">
                <a:solidFill>
                  <a:schemeClr val="accent1">
                    <a:lumMod val="50000"/>
                  </a:schemeClr>
                </a:solidFill>
              </a:rPr>
              <a:t>ผู้ช่วยศาสตราจารย์ ดร.กู้เกียรติ ทุดปอ </a:t>
            </a:r>
          </a:p>
          <a:p>
            <a:pPr marL="0" indent="0" algn="ctr">
              <a:buNone/>
            </a:pPr>
            <a:r>
              <a:rPr lang="th-TH" sz="4000" b="1" dirty="0">
                <a:solidFill>
                  <a:schemeClr val="accent1">
                    <a:lumMod val="50000"/>
                  </a:schemeClr>
                </a:solidFill>
              </a:rPr>
              <a:t>คณะสาธารณสุขศาสตร์ มหาวิทยาลัยมหาสารคาม</a:t>
            </a:r>
          </a:p>
        </p:txBody>
      </p:sp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83058"/>
            <a:ext cx="1293434" cy="9144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4E7B2DB-7AAB-DBE6-4042-E04E1C9F977D}"/>
              </a:ext>
            </a:extLst>
          </p:cNvPr>
          <p:cNvSpPr txBox="1">
            <a:spLocks/>
          </p:cNvSpPr>
          <p:nvPr/>
        </p:nvSpPr>
        <p:spPr bwMode="gray">
          <a:xfrm>
            <a:off x="927279" y="1932394"/>
            <a:ext cx="10004664" cy="18225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i="0" kern="1200" cap="none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5400" dirty="0">
                <a:cs typeface="+mn-cs"/>
              </a:rPr>
              <a:t>การเตรียมบทความเพื่อส่งตีพิมพ์ในวารสาร </a:t>
            </a:r>
            <a:r>
              <a:rPr lang="en-US" sz="5400" dirty="0">
                <a:cs typeface="+mn-cs"/>
              </a:rPr>
              <a:t>F1000Research</a:t>
            </a:r>
          </a:p>
        </p:txBody>
      </p:sp>
    </p:spTree>
    <p:extLst>
      <p:ext uri="{BB962C8B-B14F-4D97-AF65-F5344CB8AC3E}">
        <p14:creationId xmlns:p14="http://schemas.microsoft.com/office/powerpoint/2010/main" val="592106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F37FE-B1C4-BDA2-B65D-66E8B57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1576" y="403604"/>
            <a:ext cx="8831816" cy="1372986"/>
          </a:xfrm>
        </p:spPr>
        <p:txBody>
          <a:bodyPr/>
          <a:lstStyle/>
          <a:p>
            <a:r>
              <a:rPr lang="en-US" sz="3600" dirty="0"/>
              <a:t>Outline</a:t>
            </a:r>
            <a:endParaRPr lang="en-IN" sz="3600" dirty="0"/>
          </a:p>
        </p:txBody>
      </p:sp>
      <p:sp>
        <p:nvSpPr>
          <p:cNvPr id="5" name="Flowchart: Connector 4"/>
          <p:cNvSpPr/>
          <p:nvPr/>
        </p:nvSpPr>
        <p:spPr>
          <a:xfrm>
            <a:off x="816019" y="735005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80" y="613342"/>
            <a:ext cx="1293434" cy="914400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51A7599-45B0-D6C0-715A-3AFB031C2A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0354146"/>
              </p:ext>
            </p:extLst>
          </p:nvPr>
        </p:nvGraphicFramePr>
        <p:xfrm>
          <a:off x="489579" y="2815167"/>
          <a:ext cx="11212842" cy="25231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12842">
                  <a:extLst>
                    <a:ext uri="{9D8B030D-6E8A-4147-A177-3AD203B41FA5}">
                      <a16:colId xmlns:a16="http://schemas.microsoft.com/office/drawing/2014/main" val="1828371482"/>
                    </a:ext>
                  </a:extLst>
                </a:gridCol>
              </a:tblGrid>
              <a:tr h="475022">
                <a:tc>
                  <a:txBody>
                    <a:bodyPr/>
                    <a:lstStyle/>
                    <a:p>
                      <a:pPr marL="514350" lvl="0" indent="-5143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How F1000Research works.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87132305"/>
                  </a:ext>
                </a:extLst>
              </a:tr>
              <a:tr h="47502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2. Manuscripts &amp; cover letter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36179122"/>
                  </a:ext>
                </a:extLst>
              </a:tr>
              <a:tr h="49122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3. Data availability (word/excel/pdf)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74933643"/>
                  </a:ext>
                </a:extLst>
              </a:tr>
              <a:tr h="49122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4. Extended data (word/excel/pdf)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7409557"/>
                  </a:ext>
                </a:extLst>
              </a:tr>
              <a:tr h="49122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5. Reporting guidelines</a:t>
                      </a:r>
                      <a:endParaRPr lang="en-US" sz="3200" dirty="0">
                        <a:effectLst/>
                        <a:latin typeface="Adobe Fangsong Std R" panose="02020400000000000000" pitchFamily="18" charset="-128"/>
                        <a:ea typeface="Adobe Fangsong Std R" panose="02020400000000000000" pitchFamily="18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329149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4904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F37FE-B1C4-BDA2-B65D-66E8B57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1576" y="403604"/>
            <a:ext cx="8831816" cy="1372986"/>
          </a:xfrm>
        </p:spPr>
        <p:txBody>
          <a:bodyPr/>
          <a:lstStyle/>
          <a:p>
            <a:r>
              <a:rPr lang="en-US" sz="3600" dirty="0"/>
              <a:t>How F1000Research works.</a:t>
            </a:r>
            <a:endParaRPr lang="en-IN" sz="3600" dirty="0"/>
          </a:p>
        </p:txBody>
      </p:sp>
      <p:sp>
        <p:nvSpPr>
          <p:cNvPr id="5" name="Flowchart: Connector 4"/>
          <p:cNvSpPr/>
          <p:nvPr/>
        </p:nvSpPr>
        <p:spPr>
          <a:xfrm>
            <a:off x="816019" y="735005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80" y="613342"/>
            <a:ext cx="1293434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04ED47D-DB25-4255-81FB-099FFA13B0CB}"/>
              </a:ext>
            </a:extLst>
          </p:cNvPr>
          <p:cNvSpPr txBox="1"/>
          <p:nvPr/>
        </p:nvSpPr>
        <p:spPr>
          <a:xfrm>
            <a:off x="473948" y="1868108"/>
            <a:ext cx="11244104" cy="448327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514350" lvl="0" indent="-514350">
              <a:spcAft>
                <a:spcPts val="800"/>
              </a:spcAft>
              <a:buFont typeface="+mj-lt"/>
              <a:buAutoNum type="arabicPeriod"/>
            </a:pPr>
            <a:r>
              <a:rPr lang="en-US" sz="2800" b="1" dirty="0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F1000Research: accepts all types of manuscripts (quantitative/qualitative/review/case report)</a:t>
            </a:r>
          </a:p>
          <a:p>
            <a:pPr marL="514350" lvl="0" indent="-514350">
              <a:spcAft>
                <a:spcPts val="800"/>
              </a:spcAft>
              <a:buFont typeface="+mj-lt"/>
              <a:buAutoNum type="arabicPeriod"/>
            </a:pPr>
            <a:r>
              <a:rPr lang="en-US" sz="2800" b="1" dirty="0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Open access</a:t>
            </a:r>
            <a:r>
              <a:rPr lang="en-US" sz="2800" b="1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: </a:t>
            </a:r>
            <a:r>
              <a:rPr lang="th-TH" sz="2800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ผู้อ่านสามารถ </a:t>
            </a:r>
            <a:r>
              <a:rPr lang="en-US" sz="2800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download </a:t>
            </a:r>
            <a:r>
              <a:rPr lang="th-TH" sz="2800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ได้ฟรี ผู้วิจัยจ่ายค่าตีพิมพ์</a:t>
            </a:r>
            <a:endParaRPr lang="en-US" sz="2800" dirty="0"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 marL="514350" lvl="0" indent="-514350">
              <a:spcAft>
                <a:spcPts val="800"/>
              </a:spcAft>
              <a:buFont typeface="+mj-lt"/>
              <a:buAutoNum type="arabicPeriod"/>
            </a:pPr>
            <a:r>
              <a:rPr lang="en-US" sz="2800" b="1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Open reviews: </a:t>
            </a:r>
            <a:r>
              <a:rPr lang="th-TH" sz="2800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ผู้วิจัยทราบว่า </a:t>
            </a:r>
            <a:r>
              <a:rPr lang="en-US" sz="2800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reviewers </a:t>
            </a:r>
            <a:r>
              <a:rPr lang="th-TH" sz="2800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เป็นใคร/ </a:t>
            </a:r>
            <a:r>
              <a:rPr lang="en-US" sz="2800" dirty="0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reviewers </a:t>
            </a:r>
            <a:r>
              <a:rPr lang="th-TH" sz="2800" dirty="0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ก็</a:t>
            </a:r>
            <a:r>
              <a:rPr lang="th-TH" sz="2800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ทราบ</a:t>
            </a:r>
            <a:r>
              <a:rPr lang="th-TH" sz="2800" dirty="0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ว่าผู้วิจัยเป็น</a:t>
            </a:r>
            <a:r>
              <a:rPr lang="th-TH" sz="2800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ใคร </a:t>
            </a:r>
          </a:p>
          <a:p>
            <a:pPr marL="514350" lvl="0" indent="-514350">
              <a:spcAft>
                <a:spcPts val="800"/>
              </a:spcAft>
              <a:buFont typeface="+mj-lt"/>
              <a:buAutoNum type="arabicPeriod"/>
            </a:pPr>
            <a:r>
              <a:rPr lang="en-US" sz="2800" b="1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Transparent data: </a:t>
            </a:r>
            <a:r>
              <a:rPr lang="th-TH" sz="2800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ผู้วิจัย </a:t>
            </a:r>
            <a:r>
              <a:rPr lang="en-US" sz="2800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upload raw data/</a:t>
            </a:r>
            <a:r>
              <a:rPr lang="th-TH" sz="2800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เอกสารจริยธรรม/เอกสารยินยอมของอาสาสมัคร</a:t>
            </a:r>
            <a:r>
              <a:rPr lang="en-US" sz="2800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 </a:t>
            </a:r>
            <a:r>
              <a:rPr lang="th-TH" sz="2800" dirty="0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บนฐานข้อมูล ซึ่งผู้อ่านสามารถ </a:t>
            </a:r>
            <a:r>
              <a:rPr lang="en-US" sz="2800" dirty="0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download </a:t>
            </a:r>
            <a:r>
              <a:rPr lang="th-TH" sz="2800" dirty="0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มาอ่านได้</a:t>
            </a:r>
          </a:p>
          <a:p>
            <a:pPr marL="514350" lvl="0" indent="-514350">
              <a:spcAft>
                <a:spcPts val="800"/>
              </a:spcAft>
              <a:buFont typeface="+mj-lt"/>
              <a:buAutoNum type="arabicPeriod"/>
            </a:pPr>
            <a:r>
              <a:rPr lang="en-US" sz="2800" b="1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Fast publication: </a:t>
            </a:r>
            <a:r>
              <a:rPr lang="th-TH" sz="2800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ตอบรับ </a:t>
            </a:r>
            <a:r>
              <a:rPr lang="en-US" sz="2800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&amp; </a:t>
            </a:r>
            <a:r>
              <a:rPr lang="th-TH" sz="2800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ออนไลน์ก่อน </a:t>
            </a:r>
            <a:r>
              <a:rPr lang="en-US" sz="2800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reviews</a:t>
            </a:r>
            <a:r>
              <a:rPr lang="th-TH" sz="2800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/ นิสิต-นักศึกษา ใช้ </a:t>
            </a:r>
            <a:r>
              <a:rPr lang="en-US" sz="2800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paper </a:t>
            </a:r>
            <a:r>
              <a:rPr lang="th-TH" sz="2800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ที่ออนไลน์จบการศึกษาได้</a:t>
            </a:r>
          </a:p>
          <a:p>
            <a:pPr marL="514350" lvl="0" indent="-514350">
              <a:spcAft>
                <a:spcPts val="800"/>
              </a:spcAft>
              <a:buFont typeface="+mj-lt"/>
              <a:buAutoNum type="arabicPeriod"/>
            </a:pPr>
            <a:r>
              <a:rPr lang="en-US" sz="2800" b="1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Article revision: </a:t>
            </a:r>
            <a:r>
              <a:rPr lang="en-US" sz="2800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revise or not revise (up to you)</a:t>
            </a:r>
          </a:p>
        </p:txBody>
      </p:sp>
    </p:spTree>
    <p:extLst>
      <p:ext uri="{BB962C8B-B14F-4D97-AF65-F5344CB8AC3E}">
        <p14:creationId xmlns:p14="http://schemas.microsoft.com/office/powerpoint/2010/main" val="1866916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F37FE-B1C4-BDA2-B65D-66E8B57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1576" y="403604"/>
            <a:ext cx="8831816" cy="1372986"/>
          </a:xfrm>
        </p:spPr>
        <p:txBody>
          <a:bodyPr/>
          <a:lstStyle/>
          <a:p>
            <a:r>
              <a:rPr lang="en-US" sz="3600" dirty="0"/>
              <a:t>Timeline</a:t>
            </a:r>
            <a:endParaRPr lang="en-IN" sz="3600" dirty="0"/>
          </a:p>
        </p:txBody>
      </p:sp>
      <p:sp>
        <p:nvSpPr>
          <p:cNvPr id="5" name="Flowchart: Connector 4"/>
          <p:cNvSpPr/>
          <p:nvPr/>
        </p:nvSpPr>
        <p:spPr>
          <a:xfrm>
            <a:off x="816019" y="735005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80" y="613342"/>
            <a:ext cx="1293434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7ACA41B-9423-3B91-CAF2-4059D173D8E5}"/>
              </a:ext>
            </a:extLst>
          </p:cNvPr>
          <p:cNvSpPr txBox="1"/>
          <p:nvPr/>
        </p:nvSpPr>
        <p:spPr>
          <a:xfrm>
            <a:off x="4627926" y="2170308"/>
            <a:ext cx="2737631" cy="53931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US" sz="2800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Submission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8067C6-94A3-BE51-5260-461F7CBF5991}"/>
              </a:ext>
            </a:extLst>
          </p:cNvPr>
          <p:cNvSpPr txBox="1"/>
          <p:nvPr/>
        </p:nvSpPr>
        <p:spPr>
          <a:xfrm>
            <a:off x="3419953" y="3319599"/>
            <a:ext cx="5352091" cy="53931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US" sz="2800" dirty="0" err="1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Res</a:t>
            </a:r>
            <a:r>
              <a:rPr lang="en-US" sz="2800" dirty="0" err="1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ubmission+Requested</a:t>
            </a:r>
            <a:r>
              <a:rPr lang="en-US" sz="2800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 data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184140-D202-BFEC-4E1C-F93E17420BEF}"/>
              </a:ext>
            </a:extLst>
          </p:cNvPr>
          <p:cNvSpPr txBox="1"/>
          <p:nvPr/>
        </p:nvSpPr>
        <p:spPr>
          <a:xfrm>
            <a:off x="3608252" y="4559924"/>
            <a:ext cx="4971244" cy="5305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US" sz="2800" dirty="0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Acceptance</a:t>
            </a:r>
            <a:endParaRPr lang="en-US" sz="2800" dirty="0">
              <a:effectLst/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BBC51C-3DDE-1501-CBBC-539146A4DAC7}"/>
              </a:ext>
            </a:extLst>
          </p:cNvPr>
          <p:cNvSpPr txBox="1"/>
          <p:nvPr/>
        </p:nvSpPr>
        <p:spPr>
          <a:xfrm>
            <a:off x="3615191" y="5923802"/>
            <a:ext cx="4971244" cy="5305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US" sz="2800" dirty="0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Peer reviews</a:t>
            </a:r>
            <a:endParaRPr lang="en-US" sz="2800" dirty="0">
              <a:effectLst/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37CECC75-7CEC-41DA-9918-C54E00D276C9}"/>
              </a:ext>
            </a:extLst>
          </p:cNvPr>
          <p:cNvSpPr/>
          <p:nvPr/>
        </p:nvSpPr>
        <p:spPr>
          <a:xfrm>
            <a:off x="5996741" y="2916717"/>
            <a:ext cx="198516" cy="2638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8390EFAF-F6AD-3A5C-1A94-54487F1BEACC}"/>
              </a:ext>
            </a:extLst>
          </p:cNvPr>
          <p:cNvSpPr/>
          <p:nvPr/>
        </p:nvSpPr>
        <p:spPr>
          <a:xfrm>
            <a:off x="5994616" y="4045783"/>
            <a:ext cx="198516" cy="2638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92BACA1C-9F0F-AD48-6BEF-3FE87E344C19}"/>
              </a:ext>
            </a:extLst>
          </p:cNvPr>
          <p:cNvSpPr/>
          <p:nvPr/>
        </p:nvSpPr>
        <p:spPr>
          <a:xfrm>
            <a:off x="6001555" y="5347257"/>
            <a:ext cx="198516" cy="2638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35603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F37FE-B1C4-BDA2-B65D-66E8B57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1576" y="403604"/>
            <a:ext cx="8831816" cy="1372986"/>
          </a:xfrm>
        </p:spPr>
        <p:txBody>
          <a:bodyPr/>
          <a:lstStyle/>
          <a:p>
            <a:r>
              <a:rPr lang="en-US" sz="3600" dirty="0"/>
              <a:t>Journal indexing</a:t>
            </a:r>
            <a:endParaRPr lang="en-IN" sz="3600" dirty="0"/>
          </a:p>
        </p:txBody>
      </p:sp>
      <p:sp>
        <p:nvSpPr>
          <p:cNvPr id="5" name="Flowchart: Connector 4"/>
          <p:cNvSpPr/>
          <p:nvPr/>
        </p:nvSpPr>
        <p:spPr>
          <a:xfrm>
            <a:off x="816019" y="735005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80" y="613342"/>
            <a:ext cx="1293434" cy="914400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B2381386-383A-C81C-5456-67AAB7B83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4" y="1527742"/>
            <a:ext cx="9579170" cy="5387807"/>
          </a:xfrm>
          <a:prstGeom prst="rect">
            <a:avLst/>
          </a:prstGeom>
        </p:spPr>
      </p:pic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2C131897-818A-D27E-89E2-F02E4B0E67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711943"/>
            <a:ext cx="5101234" cy="3146057"/>
          </a:xfrm>
          <a:prstGeom prst="rect">
            <a:avLst/>
          </a:prstGeom>
        </p:spPr>
      </p:pic>
      <p:pic>
        <p:nvPicPr>
          <p:cNvPr id="17" name="รูปภาพ 16">
            <a:extLst>
              <a:ext uri="{FF2B5EF4-FFF2-40B4-BE49-F238E27FC236}">
                <a16:creationId xmlns:a16="http://schemas.microsoft.com/office/drawing/2014/main" id="{10084727-1CE0-79B0-E070-102B6ADDF1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6910" y="4225424"/>
            <a:ext cx="2643546" cy="2632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075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F37FE-B1C4-BDA2-B65D-66E8B57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1576" y="403604"/>
            <a:ext cx="8831816" cy="1372986"/>
          </a:xfrm>
        </p:spPr>
        <p:txBody>
          <a:bodyPr/>
          <a:lstStyle/>
          <a:p>
            <a:r>
              <a:rPr lang="en-US" sz="3600" dirty="0"/>
              <a:t>What to submit.</a:t>
            </a:r>
            <a:endParaRPr lang="en-IN" sz="3600" dirty="0"/>
          </a:p>
        </p:txBody>
      </p:sp>
      <p:sp>
        <p:nvSpPr>
          <p:cNvPr id="5" name="Flowchart: Connector 4"/>
          <p:cNvSpPr/>
          <p:nvPr/>
        </p:nvSpPr>
        <p:spPr>
          <a:xfrm>
            <a:off x="816019" y="735005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80" y="613342"/>
            <a:ext cx="1293434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04ED47D-DB25-4255-81FB-099FFA13B0CB}"/>
              </a:ext>
            </a:extLst>
          </p:cNvPr>
          <p:cNvSpPr txBox="1"/>
          <p:nvPr/>
        </p:nvSpPr>
        <p:spPr>
          <a:xfrm>
            <a:off x="468755" y="1780181"/>
            <a:ext cx="11234394" cy="496546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514350" lvl="0" indent="-514350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2800" b="1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Manuscript: </a:t>
            </a:r>
            <a:r>
              <a:rPr lang="en-US" sz="2800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docx 2 space, Times </a:t>
            </a:r>
            <a:r>
              <a:rPr lang="en-US" sz="2800" dirty="0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N</a:t>
            </a:r>
            <a:r>
              <a:rPr lang="en-US" sz="2800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ew </a:t>
            </a:r>
            <a:r>
              <a:rPr lang="en-US" sz="2800" dirty="0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R</a:t>
            </a:r>
            <a:r>
              <a:rPr lang="en-US" sz="2800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oman, line number, page number, title page, ethic approval, research design diagram, reporting guidelines</a:t>
            </a:r>
            <a:endParaRPr lang="en-US" sz="2800" dirty="0"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 marL="514350" lvl="0" indent="-514350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2800" b="1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Cover letter: </a:t>
            </a:r>
            <a:r>
              <a:rPr lang="en-US" sz="2800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pdf with signature</a:t>
            </a:r>
          </a:p>
          <a:p>
            <a:pPr marL="514350" lvl="0" indent="-514350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2800" b="1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Data: </a:t>
            </a:r>
            <a:r>
              <a:rPr lang="en-US" sz="2800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translated</a:t>
            </a:r>
            <a:r>
              <a:rPr lang="en-US" sz="2800" dirty="0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 &amp;</a:t>
            </a:r>
            <a:r>
              <a:rPr lang="en-US" sz="2800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 untranslated</a:t>
            </a:r>
          </a:p>
          <a:p>
            <a:pPr marL="514350" lvl="0" indent="-514350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2800" b="1" dirty="0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Participants’ consent forms: </a:t>
            </a:r>
            <a:r>
              <a:rPr lang="en-US" sz="2800" dirty="0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with signatures/blinded names</a:t>
            </a:r>
          </a:p>
          <a:p>
            <a:pPr marL="514350" lvl="0" indent="-514350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2800" b="1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CV</a:t>
            </a:r>
            <a:r>
              <a:rPr lang="en-US" sz="2800" b="1" dirty="0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s of all authors</a:t>
            </a:r>
            <a:endParaRPr lang="en-US" sz="2800" b="1" dirty="0">
              <a:effectLst/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3901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F37FE-B1C4-BDA2-B65D-66E8B57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1576" y="403604"/>
            <a:ext cx="8831816" cy="1372986"/>
          </a:xfrm>
        </p:spPr>
        <p:txBody>
          <a:bodyPr/>
          <a:lstStyle/>
          <a:p>
            <a:r>
              <a:rPr lang="en-US" sz="3600" dirty="0"/>
              <a:t>Reporting guidelines</a:t>
            </a:r>
            <a:endParaRPr lang="en-IN" sz="3600" dirty="0"/>
          </a:p>
        </p:txBody>
      </p:sp>
      <p:sp>
        <p:nvSpPr>
          <p:cNvPr id="5" name="Flowchart: Connector 4"/>
          <p:cNvSpPr/>
          <p:nvPr/>
        </p:nvSpPr>
        <p:spPr>
          <a:xfrm>
            <a:off x="816019" y="735005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80" y="613342"/>
            <a:ext cx="1293434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04ED47D-DB25-4255-81FB-099FFA13B0CB}"/>
              </a:ext>
            </a:extLst>
          </p:cNvPr>
          <p:cNvSpPr txBox="1"/>
          <p:nvPr/>
        </p:nvSpPr>
        <p:spPr>
          <a:xfrm>
            <a:off x="478086" y="1448597"/>
            <a:ext cx="11234394" cy="532453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1313" lvl="0" indent="-341313">
              <a:spcAft>
                <a:spcPts val="800"/>
              </a:spcAft>
              <a:buFont typeface="+mj-lt"/>
              <a:buAutoNum type="arabicPeriod"/>
            </a:pPr>
            <a:r>
              <a:rPr lang="en-US" sz="2000" b="1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PRISMA (Preferred Reporting Items for Systematic Reviews and Meta-analyses): </a:t>
            </a:r>
            <a:r>
              <a:rPr lang="en-US" sz="2000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for the reporting of systematic reviews and meta-analyses</a:t>
            </a:r>
          </a:p>
          <a:p>
            <a:pPr marL="341313" lvl="0" indent="-341313">
              <a:spcAft>
                <a:spcPts val="800"/>
              </a:spcAft>
              <a:buFont typeface="+mj-lt"/>
              <a:buAutoNum type="arabicPeriod"/>
            </a:pPr>
            <a:r>
              <a:rPr lang="en-US" sz="2000" b="1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CONSORT (Consolidated Standards of Reporting Trials): </a:t>
            </a:r>
            <a:r>
              <a:rPr lang="en-US" sz="2000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for reporting randomized controlled trials</a:t>
            </a:r>
          </a:p>
          <a:p>
            <a:pPr marL="341313" lvl="0" indent="-341313">
              <a:spcAft>
                <a:spcPts val="800"/>
              </a:spcAft>
              <a:buFont typeface="+mj-lt"/>
              <a:buAutoNum type="arabicPeriod"/>
            </a:pPr>
            <a:r>
              <a:rPr lang="en-US" sz="2000" b="1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STROBE (</a:t>
            </a:r>
            <a:r>
              <a:rPr lang="en-US" sz="2000" b="1" dirty="0" err="1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STrengthening</a:t>
            </a:r>
            <a:r>
              <a:rPr lang="en-US" sz="2000" b="1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 the Reporting of </a:t>
            </a:r>
            <a:r>
              <a:rPr lang="en-US" sz="2000" b="1" dirty="0" err="1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OBservational</a:t>
            </a:r>
            <a:r>
              <a:rPr lang="en-US" sz="2000" b="1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 studies in Epidemiology): </a:t>
            </a:r>
            <a:r>
              <a:rPr lang="en-US" sz="2000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for</a:t>
            </a:r>
            <a:r>
              <a:rPr lang="en-US" sz="2000" b="1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 </a:t>
            </a:r>
            <a:r>
              <a:rPr lang="en-US" sz="2000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reporting observational studies, specifically cohort, case-control, and cross-sectional studies</a:t>
            </a:r>
          </a:p>
          <a:p>
            <a:pPr marL="341313" lvl="0" indent="-341313">
              <a:spcAft>
                <a:spcPts val="800"/>
              </a:spcAft>
              <a:buFont typeface="+mj-lt"/>
              <a:buAutoNum type="arabicPeriod"/>
            </a:pPr>
            <a:r>
              <a:rPr lang="en-US" sz="2000" b="1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MOOSE (Meta-analysis Of Observational Studies in Epidemiology):</a:t>
            </a:r>
            <a:r>
              <a:rPr lang="en-US" sz="2000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 for reporting meta-analyses of observational studies</a:t>
            </a:r>
          </a:p>
          <a:p>
            <a:pPr marL="341313" lvl="0" indent="-341313">
              <a:spcAft>
                <a:spcPts val="800"/>
              </a:spcAft>
              <a:buFont typeface="+mj-lt"/>
              <a:buAutoNum type="arabicPeriod"/>
            </a:pPr>
            <a:r>
              <a:rPr lang="en-US" sz="2000" b="1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STARD (</a:t>
            </a:r>
            <a:r>
              <a:rPr lang="en-US" sz="2000" b="1" dirty="0" err="1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STAndards</a:t>
            </a:r>
            <a:r>
              <a:rPr lang="en-US" sz="2000" b="1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 for the Reporting of Diagnostic accuracy studies): </a:t>
            </a:r>
            <a:r>
              <a:rPr lang="en-US" sz="2000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for reporting studies of diagnostic or prognostic accuracy</a:t>
            </a:r>
          </a:p>
          <a:p>
            <a:pPr marL="341313" lvl="0" indent="-341313">
              <a:spcAft>
                <a:spcPts val="800"/>
              </a:spcAft>
              <a:buFont typeface="+mj-lt"/>
              <a:buAutoNum type="arabicPeriod"/>
            </a:pPr>
            <a:r>
              <a:rPr lang="en-US" sz="2000" b="1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SPIRIT (Standard Protocol Items: Recommendations for Interventional Trials): </a:t>
            </a:r>
            <a:r>
              <a:rPr lang="en-US" sz="2000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for the reporting of scientific trial protocols</a:t>
            </a:r>
          </a:p>
          <a:p>
            <a:pPr marL="341313" lvl="0" indent="-341313">
              <a:spcAft>
                <a:spcPts val="800"/>
              </a:spcAft>
              <a:buFont typeface="+mj-lt"/>
              <a:buAutoNum type="arabicPeriod"/>
            </a:pPr>
            <a:r>
              <a:rPr lang="en-US" sz="2000" b="1" dirty="0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COREQ (</a:t>
            </a:r>
            <a:r>
              <a:rPr lang="en-US" sz="2000" b="1" dirty="0" err="1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COnsolidated</a:t>
            </a:r>
            <a:r>
              <a:rPr lang="en-US" sz="2000" b="1" dirty="0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 criteria for </a:t>
            </a:r>
            <a:r>
              <a:rPr lang="en-US" sz="2000" b="1" dirty="0" err="1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REporting</a:t>
            </a:r>
            <a:r>
              <a:rPr lang="en-US" sz="2000" b="1" dirty="0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 Qualitative research): </a:t>
            </a:r>
            <a:r>
              <a:rPr lang="en-US" sz="2000" dirty="0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for the reporting of qualitative research.</a:t>
            </a:r>
            <a:endParaRPr lang="en-US" sz="2000" dirty="0">
              <a:effectLst/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13AD84B2-D88A-2F20-BC4A-11570E170446}"/>
              </a:ext>
            </a:extLst>
          </p:cNvPr>
          <p:cNvSpPr txBox="1"/>
          <p:nvPr/>
        </p:nvSpPr>
        <p:spPr>
          <a:xfrm>
            <a:off x="6786107" y="1110043"/>
            <a:ext cx="523098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600" dirty="0">
                <a:solidFill>
                  <a:schemeClr val="bg1"/>
                </a:solidFill>
              </a:rPr>
              <a:t>https://www.hindawi.com/journals/isrn/2016/1346026/</a:t>
            </a:r>
          </a:p>
        </p:txBody>
      </p:sp>
    </p:spTree>
    <p:extLst>
      <p:ext uri="{BB962C8B-B14F-4D97-AF65-F5344CB8AC3E}">
        <p14:creationId xmlns:p14="http://schemas.microsoft.com/office/powerpoint/2010/main" val="601331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F37FE-B1C4-BDA2-B65D-66E8B57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1576" y="403604"/>
            <a:ext cx="8831816" cy="1372986"/>
          </a:xfrm>
        </p:spPr>
        <p:txBody>
          <a:bodyPr/>
          <a:lstStyle/>
          <a:p>
            <a:r>
              <a:rPr lang="en-US" sz="3600" dirty="0"/>
              <a:t>Data uploading </a:t>
            </a:r>
            <a:endParaRPr lang="en-IN" sz="3600" dirty="0"/>
          </a:p>
        </p:txBody>
      </p:sp>
      <p:sp>
        <p:nvSpPr>
          <p:cNvPr id="5" name="Flowchart: Connector 4"/>
          <p:cNvSpPr/>
          <p:nvPr/>
        </p:nvSpPr>
        <p:spPr>
          <a:xfrm>
            <a:off x="816019" y="735005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80" y="613342"/>
            <a:ext cx="1293434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04ED47D-DB25-4255-81FB-099FFA13B0CB}"/>
              </a:ext>
            </a:extLst>
          </p:cNvPr>
          <p:cNvSpPr txBox="1"/>
          <p:nvPr/>
        </p:nvSpPr>
        <p:spPr>
          <a:xfrm>
            <a:off x="8035163" y="3675898"/>
            <a:ext cx="3902278" cy="14055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1313" lvl="0" indent="-341313">
              <a:spcAft>
                <a:spcPts val="800"/>
              </a:spcAft>
              <a:buFont typeface="+mj-lt"/>
              <a:buAutoNum type="arabicPeriod"/>
            </a:pPr>
            <a:r>
              <a:rPr lang="en-US" sz="2400" b="1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https://figshare.com</a:t>
            </a:r>
            <a:endParaRPr lang="en-US" sz="2400" b="1" dirty="0">
              <a:effectLst/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 marL="341313" lvl="0" indent="-341313">
              <a:spcAft>
                <a:spcPts val="800"/>
              </a:spcAft>
              <a:buFont typeface="+mj-lt"/>
              <a:buAutoNum type="arabicPeriod"/>
            </a:pPr>
            <a:r>
              <a:rPr lang="en-US" sz="2400" b="1" dirty="0">
                <a:effectLst/>
                <a:latin typeface="Adobe Fangsong Std R" panose="02020400000000000000" pitchFamily="18" charset="-128"/>
                <a:ea typeface="Adobe Fangsong Std R" panose="02020400000000000000" pitchFamily="18" charset="-128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https://osf.io/</a:t>
            </a:r>
            <a:endParaRPr lang="en-US" sz="2400" b="1" dirty="0">
              <a:effectLst/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 lvl="0">
              <a:spcAft>
                <a:spcPts val="800"/>
              </a:spcAft>
            </a:pPr>
            <a:endParaRPr lang="en-US" sz="2400" dirty="0">
              <a:effectLst/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C8FECFEE-1639-EEDB-CD33-77F9B26847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590" y="1737480"/>
            <a:ext cx="7744496" cy="497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82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Connector 4"/>
          <p:cNvSpPr/>
          <p:nvPr/>
        </p:nvSpPr>
        <p:spPr>
          <a:xfrm>
            <a:off x="816019" y="735005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80" y="613342"/>
            <a:ext cx="1293434" cy="914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F50DE9B-5068-1E19-E813-975D312D02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3792" y="1391828"/>
            <a:ext cx="8324416" cy="484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006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Connector 4"/>
          <p:cNvSpPr/>
          <p:nvPr/>
        </p:nvSpPr>
        <p:spPr>
          <a:xfrm>
            <a:off x="816019" y="735005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80" y="613342"/>
            <a:ext cx="1293434" cy="914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B8F103-6FF2-67E3-4A46-40C382366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1923" y="933468"/>
            <a:ext cx="9367797" cy="56476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5C49D81-174E-1DFC-46A8-E5ABFA5F328C}"/>
              </a:ext>
            </a:extLst>
          </p:cNvPr>
          <p:cNvSpPr txBox="1"/>
          <p:nvPr/>
        </p:nvSpPr>
        <p:spPr>
          <a:xfrm>
            <a:off x="7093901" y="4664558"/>
            <a:ext cx="3755819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iThenticate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&lt;10% plagiarism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300 word structured abstract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Funding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Conflicts of interest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871895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908CFAA0-325E-3073-16F5-B3DFDF8C4A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124"/>
          <a:stretch/>
        </p:blipFill>
        <p:spPr>
          <a:xfrm>
            <a:off x="954593" y="1133917"/>
            <a:ext cx="1566083" cy="1765766"/>
          </a:xfrm>
          <a:prstGeom prst="rect">
            <a:avLst/>
          </a:prstGeom>
        </p:spPr>
      </p:pic>
      <p:sp>
        <p:nvSpPr>
          <p:cNvPr id="446" name="Google Shape;446;p45"/>
          <p:cNvSpPr txBox="1"/>
          <p:nvPr/>
        </p:nvSpPr>
        <p:spPr>
          <a:xfrm>
            <a:off x="2451399" y="1044100"/>
            <a:ext cx="3125435" cy="2036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GB" sz="1733" dirty="0">
                <a:solidFill>
                  <a:srgbClr val="FFFFFF"/>
                </a:solidFill>
              </a:rPr>
              <a:t>Assistant Prof. </a:t>
            </a:r>
            <a:r>
              <a:rPr lang="en-GB" sz="1733" dirty="0" err="1">
                <a:solidFill>
                  <a:srgbClr val="FFFFFF"/>
                </a:solidFill>
              </a:rPr>
              <a:t>Dr.</a:t>
            </a:r>
            <a:r>
              <a:rPr lang="en-GB" sz="1733" dirty="0">
                <a:solidFill>
                  <a:srgbClr val="FFFFFF"/>
                </a:solidFill>
              </a:rPr>
              <a:t> Kukiat </a:t>
            </a:r>
            <a:r>
              <a:rPr lang="en-GB" sz="1733" dirty="0" err="1">
                <a:solidFill>
                  <a:srgbClr val="FFFFFF"/>
                </a:solidFill>
              </a:rPr>
              <a:t>Tudpor</a:t>
            </a:r>
            <a:r>
              <a:rPr lang="en-GB" sz="1733" dirty="0">
                <a:solidFill>
                  <a:srgbClr val="FFFFFF"/>
                </a:solidFill>
              </a:rPr>
              <a:t> </a:t>
            </a:r>
          </a:p>
          <a:p>
            <a:pPr>
              <a:spcBef>
                <a:spcPts val="1333"/>
              </a:spcBef>
            </a:pPr>
            <a:endParaRPr lang="en-GB" sz="1733" dirty="0">
              <a:solidFill>
                <a:srgbClr val="FFFFFF"/>
              </a:solidFill>
            </a:endParaRPr>
          </a:p>
          <a:p>
            <a:pPr>
              <a:spcBef>
                <a:spcPts val="1333"/>
              </a:spcBef>
            </a:pPr>
            <a:endParaRPr lang="en-GB" sz="1200" dirty="0">
              <a:solidFill>
                <a:srgbClr val="FFFFFF"/>
              </a:solidFill>
            </a:endParaRPr>
          </a:p>
          <a:p>
            <a:endParaRPr lang="en-US" sz="1200" dirty="0">
              <a:solidFill>
                <a:srgbClr val="FFFFFF"/>
              </a:solidFill>
            </a:endParaRPr>
          </a:p>
          <a:p>
            <a:r>
              <a:rPr lang="en-US" sz="1200" dirty="0">
                <a:solidFill>
                  <a:srgbClr val="FFFFFF"/>
                </a:solidFill>
              </a:rPr>
              <a:t>Faculty of Public Health</a:t>
            </a:r>
            <a:r>
              <a:rPr lang="en-GB" sz="1200" dirty="0">
                <a:solidFill>
                  <a:srgbClr val="FFFFFF"/>
                </a:solidFill>
              </a:rPr>
              <a:t>, </a:t>
            </a:r>
            <a:endParaRPr sz="1200" dirty="0">
              <a:solidFill>
                <a:srgbClr val="FFFFFF"/>
              </a:solidFill>
            </a:endParaRPr>
          </a:p>
          <a:p>
            <a:r>
              <a:rPr lang="en-GB" sz="1200" dirty="0">
                <a:solidFill>
                  <a:srgbClr val="FFFFFF"/>
                </a:solidFill>
              </a:rPr>
              <a:t>Mahasarakham University, </a:t>
            </a:r>
            <a:r>
              <a:rPr lang="en-GB" sz="1200" dirty="0" err="1">
                <a:solidFill>
                  <a:srgbClr val="FFFFFF"/>
                </a:solidFill>
              </a:rPr>
              <a:t>Quvae</a:t>
            </a:r>
            <a:r>
              <a:rPr lang="en-GB" sz="1200" dirty="0">
                <a:solidFill>
                  <a:srgbClr val="FFFFFF"/>
                </a:solidFill>
              </a:rPr>
              <a:t> Thailand Consultant</a:t>
            </a:r>
            <a:endParaRPr sz="1200" dirty="0">
              <a:solidFill>
                <a:srgbClr val="FFFFFF"/>
              </a:solidFill>
            </a:endParaRPr>
          </a:p>
        </p:txBody>
      </p:sp>
      <p:sp>
        <p:nvSpPr>
          <p:cNvPr id="447" name="Google Shape;447;p45"/>
          <p:cNvSpPr txBox="1"/>
          <p:nvPr/>
        </p:nvSpPr>
        <p:spPr>
          <a:xfrm>
            <a:off x="7564967" y="1044100"/>
            <a:ext cx="2914000" cy="1972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1733" dirty="0" err="1">
                <a:solidFill>
                  <a:srgbClr val="FFFFFF"/>
                </a:solidFill>
              </a:rPr>
              <a:t>Ms.Pimjai</a:t>
            </a:r>
            <a:r>
              <a:rPr lang="en-US" sz="1733" dirty="0">
                <a:solidFill>
                  <a:srgbClr val="FFFFFF"/>
                </a:solidFill>
              </a:rPr>
              <a:t> Jitmoma</a:t>
            </a:r>
            <a:endParaRPr sz="1467" dirty="0">
              <a:solidFill>
                <a:srgbClr val="FFFFFF"/>
              </a:solidFill>
            </a:endParaRPr>
          </a:p>
          <a:p>
            <a:pPr>
              <a:spcBef>
                <a:spcPts val="1333"/>
              </a:spcBef>
            </a:pPr>
            <a:endParaRPr sz="1200" dirty="0">
              <a:solidFill>
                <a:srgbClr val="FFFFFF"/>
              </a:solidFill>
            </a:endParaRPr>
          </a:p>
          <a:p>
            <a:endParaRPr sz="1200" dirty="0">
              <a:solidFill>
                <a:srgbClr val="FFFFFF"/>
              </a:solidFill>
            </a:endParaRPr>
          </a:p>
          <a:p>
            <a:endParaRPr sz="1200" dirty="0">
              <a:solidFill>
                <a:srgbClr val="FFFFFF"/>
              </a:solidFill>
            </a:endParaRPr>
          </a:p>
          <a:p>
            <a:endParaRPr lang="en-GB" sz="1200" dirty="0">
              <a:solidFill>
                <a:srgbClr val="FFFFFF"/>
              </a:solidFill>
            </a:endParaRPr>
          </a:p>
          <a:p>
            <a:endParaRPr lang="en-GB" sz="1200" dirty="0">
              <a:solidFill>
                <a:srgbClr val="FFFFFF"/>
              </a:solidFill>
            </a:endParaRPr>
          </a:p>
          <a:p>
            <a:r>
              <a:rPr lang="en-GB" sz="1200" dirty="0">
                <a:solidFill>
                  <a:srgbClr val="FFFFFF"/>
                </a:solidFill>
              </a:rPr>
              <a:t>Business Development Executive, </a:t>
            </a:r>
            <a:r>
              <a:rPr lang="en-GB" sz="1200" dirty="0" err="1">
                <a:solidFill>
                  <a:srgbClr val="FFFFFF"/>
                </a:solidFill>
              </a:rPr>
              <a:t>Quvae</a:t>
            </a:r>
            <a:r>
              <a:rPr lang="en-GB" sz="1200" dirty="0">
                <a:solidFill>
                  <a:srgbClr val="FFFFFF"/>
                </a:solidFill>
              </a:rPr>
              <a:t> Thailand</a:t>
            </a:r>
            <a:endParaRPr sz="1200" dirty="0">
              <a:solidFill>
                <a:srgbClr val="FFFFFF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30DE9B-DCA9-70A3-37AC-5F636E3668DF}"/>
              </a:ext>
            </a:extLst>
          </p:cNvPr>
          <p:cNvSpPr txBox="1"/>
          <p:nvPr/>
        </p:nvSpPr>
        <p:spPr>
          <a:xfrm>
            <a:off x="272134" y="5813900"/>
            <a:ext cx="28440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kukiat@quvae.com</a:t>
            </a:r>
          </a:p>
          <a:p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pimjai@quvae.com</a:t>
            </a: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B293B049-BD41-301A-42DC-EC07B434815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986" t="3146" r="11264"/>
          <a:stretch/>
        </p:blipFill>
        <p:spPr>
          <a:xfrm>
            <a:off x="6096000" y="1156632"/>
            <a:ext cx="1464201" cy="1765766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64E5545C-7C63-8801-10E3-C7A518F371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4116" y="3651320"/>
            <a:ext cx="7905750" cy="2971800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83F6853D-F50B-8741-3931-9C042C29C9FE}"/>
              </a:ext>
            </a:extLst>
          </p:cNvPr>
          <p:cNvSpPr txBox="1"/>
          <p:nvPr/>
        </p:nvSpPr>
        <p:spPr>
          <a:xfrm>
            <a:off x="593682" y="3355417"/>
            <a:ext cx="328487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Translation</a:t>
            </a:r>
          </a:p>
          <a:p>
            <a:pPr marL="457200" indent="-457200">
              <a:buAutoNum type="arabi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Proofreading</a:t>
            </a:r>
          </a:p>
          <a:p>
            <a:pPr marL="457200" indent="-457200">
              <a:buAutoNum type="arabi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Journal formatting</a:t>
            </a:r>
          </a:p>
          <a:p>
            <a:pPr marL="457200" indent="-457200">
              <a:buAutoNum type="arabi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Journal submission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2534</TotalTime>
  <Words>446</Words>
  <Application>Microsoft Office PowerPoint</Application>
  <PresentationFormat>แบบจอกว้าง</PresentationFormat>
  <Paragraphs>65</Paragraphs>
  <Slides>11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11</vt:i4>
      </vt:variant>
    </vt:vector>
  </HeadingPairs>
  <TitlesOfParts>
    <vt:vector size="17" baseType="lpstr">
      <vt:lpstr>Adobe Fangsong Std R</vt:lpstr>
      <vt:lpstr>Arial</vt:lpstr>
      <vt:lpstr>Calibri</vt:lpstr>
      <vt:lpstr>Century Gothic</vt:lpstr>
      <vt:lpstr>Wingdings 3</vt:lpstr>
      <vt:lpstr>Ion Boardroom</vt:lpstr>
      <vt:lpstr>QUVAE Research and Publications</vt:lpstr>
      <vt:lpstr>Outline</vt:lpstr>
      <vt:lpstr>How F1000Research works.</vt:lpstr>
      <vt:lpstr>Timeline</vt:lpstr>
      <vt:lpstr>Journal indexing</vt:lpstr>
      <vt:lpstr>What to submit.</vt:lpstr>
      <vt:lpstr>Reporting guidelines</vt:lpstr>
      <vt:lpstr>Data uploading 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About Us</dc:title>
  <dc:creator>sweeta biotech</dc:creator>
  <cp:lastModifiedBy>กู้เกียรติ ทุดปอ</cp:lastModifiedBy>
  <cp:revision>94</cp:revision>
  <dcterms:created xsi:type="dcterms:W3CDTF">2022-05-24T10:41:23Z</dcterms:created>
  <dcterms:modified xsi:type="dcterms:W3CDTF">2023-07-14T06:55:24Z</dcterms:modified>
</cp:coreProperties>
</file>