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4660"/>
  </p:normalViewPr>
  <p:slideViewPr>
    <p:cSldViewPr snapToGrid="0">
      <p:cViewPr varScale="1">
        <p:scale>
          <a:sx n="70" d="100"/>
          <a:sy n="70" d="100"/>
        </p:scale>
        <p:origin x="50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3318342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117987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273729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A628F6-93FD-4EFE-9D95-847273FCC4FE}" type="datetimeFigureOut">
              <a:rPr lang="en-US" smtClean="0"/>
              <a:t>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2614968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A628F6-93FD-4EFE-9D95-847273FCC4FE}" type="datetimeFigureOut">
              <a:rPr lang="en-US" smtClean="0"/>
              <a:t>2/24/2023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2305188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A628F6-93FD-4EFE-9D95-847273FCC4FE}" type="datetimeFigureOut">
              <a:rPr lang="en-US" smtClean="0"/>
              <a:t>2/24/2023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2621328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628F6-93FD-4EFE-9D95-847273FCC4FE}" type="datetimeFigureOut">
              <a:rPr lang="en-US" smtClean="0"/>
              <a:t>2/24/2023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1812894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628F6-93FD-4EFE-9D95-847273FCC4FE}" type="datetimeFigureOut">
              <a:rPr lang="en-US" smtClean="0"/>
              <a:t>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106442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628F6-93FD-4EFE-9D95-847273FCC4FE}" type="datetimeFigureOut">
              <a:rPr lang="en-US" smtClean="0"/>
              <a:t>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1881311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1369917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25395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930486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3529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112992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19037984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A628F6-93FD-4EFE-9D95-847273FCC4FE}" type="datetimeFigureOut">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8BFF33-7B27-4744-A97E-497B28814D27}" type="slidenum">
              <a:rPr lang="en-US" smtClean="0"/>
              <a:t>‹#›</a:t>
            </a:fld>
            <a:endParaRPr lang="en-US"/>
          </a:p>
        </p:txBody>
      </p:sp>
    </p:spTree>
    <p:extLst>
      <p:ext uri="{BB962C8B-B14F-4D97-AF65-F5344CB8AC3E}">
        <p14:creationId xmlns:p14="http://schemas.microsoft.com/office/powerpoint/2010/main" val="820547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A628F6-93FD-4EFE-9D95-847273FCC4FE}" type="datetimeFigureOut">
              <a:rPr lang="en-US" smtClean="0"/>
              <a:t>2/24/2023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E8BFF33-7B27-4744-A97E-497B28814D27}" type="slidenum">
              <a:rPr lang="en-US" smtClean="0"/>
              <a:t>‹#›</a:t>
            </a:fld>
            <a:endParaRPr lang="en-US"/>
          </a:p>
        </p:txBody>
      </p:sp>
    </p:spTree>
    <p:extLst>
      <p:ext uri="{BB962C8B-B14F-4D97-AF65-F5344CB8AC3E}">
        <p14:creationId xmlns:p14="http://schemas.microsoft.com/office/powerpoint/2010/main" val="10505979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Publication Dilemma in Academia: Challenges and Recommendations</a:t>
            </a:r>
            <a:endParaRPr lang="en-US" dirty="0"/>
          </a:p>
        </p:txBody>
      </p:sp>
      <p:sp>
        <p:nvSpPr>
          <p:cNvPr id="3" name="Subtitle 2"/>
          <p:cNvSpPr>
            <a:spLocks noGrp="1"/>
          </p:cNvSpPr>
          <p:nvPr>
            <p:ph type="subTitle" idx="1"/>
          </p:nvPr>
        </p:nvSpPr>
        <p:spPr/>
        <p:txBody>
          <a:bodyPr/>
          <a:lstStyle/>
          <a:p>
            <a:r>
              <a:rPr lang="en-US" dirty="0" err="1" smtClean="0"/>
              <a:t>Ahdi</a:t>
            </a:r>
            <a:r>
              <a:rPr lang="en-US" dirty="0" smtClean="0"/>
              <a:t> Hassan </a:t>
            </a:r>
          </a:p>
          <a:p>
            <a:r>
              <a:rPr lang="en-US" dirty="0" smtClean="0"/>
              <a:t>Organized: QUVAE</a:t>
            </a:r>
            <a:endParaRPr lang="en-US" dirty="0"/>
          </a:p>
        </p:txBody>
      </p:sp>
    </p:spTree>
    <p:extLst>
      <p:ext uri="{BB962C8B-B14F-4D97-AF65-F5344CB8AC3E}">
        <p14:creationId xmlns:p14="http://schemas.microsoft.com/office/powerpoint/2010/main" val="3880639870"/>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48965" y="470780"/>
            <a:ext cx="7876515" cy="5911913"/>
          </a:xfrm>
        </p:spPr>
      </p:pic>
    </p:spTree>
    <p:extLst>
      <p:ext uri="{BB962C8B-B14F-4D97-AF65-F5344CB8AC3E}">
        <p14:creationId xmlns:p14="http://schemas.microsoft.com/office/powerpoint/2010/main" val="169943984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			Aim of webinar</a:t>
            </a:r>
            <a:endParaRPr lang="en-US" dirty="0"/>
          </a:p>
        </p:txBody>
      </p:sp>
      <p:sp>
        <p:nvSpPr>
          <p:cNvPr id="3" name="Content Placeholder 2"/>
          <p:cNvSpPr>
            <a:spLocks noGrp="1"/>
          </p:cNvSpPr>
          <p:nvPr>
            <p:ph idx="1"/>
          </p:nvPr>
        </p:nvSpPr>
        <p:spPr/>
        <p:txBody>
          <a:bodyPr/>
          <a:lstStyle/>
          <a:p>
            <a:pPr algn="just"/>
            <a:r>
              <a:rPr lang="en-US" dirty="0" smtClean="0"/>
              <a:t>The aim of this webinar is to present the opportunity for your work to be seen and valued. </a:t>
            </a:r>
          </a:p>
          <a:p>
            <a:pPr algn="just"/>
            <a:r>
              <a:rPr lang="en-US" dirty="0" smtClean="0"/>
              <a:t>Publication means your paper/research is accessible to an international audience of like-minded peers without paywall barriers. </a:t>
            </a:r>
          </a:p>
          <a:p>
            <a:pPr algn="just"/>
            <a:r>
              <a:rPr lang="en-US" dirty="0" smtClean="0"/>
              <a:t>To develop your skill set and help you stay relevant. </a:t>
            </a:r>
            <a:endParaRPr lang="en-US" dirty="0"/>
          </a:p>
        </p:txBody>
      </p:sp>
    </p:spTree>
    <p:extLst>
      <p:ext uri="{BB962C8B-B14F-4D97-AF65-F5344CB8AC3E}">
        <p14:creationId xmlns:p14="http://schemas.microsoft.com/office/powerpoint/2010/main" val="7654197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Dilemmas in Publication</a:t>
            </a:r>
            <a:endParaRPr lang="en-US" dirty="0"/>
          </a:p>
        </p:txBody>
      </p:sp>
      <p:sp>
        <p:nvSpPr>
          <p:cNvPr id="3" name="Content Placeholder 2"/>
          <p:cNvSpPr>
            <a:spLocks noGrp="1"/>
          </p:cNvSpPr>
          <p:nvPr>
            <p:ph idx="1"/>
          </p:nvPr>
        </p:nvSpPr>
        <p:spPr/>
        <p:txBody>
          <a:bodyPr/>
          <a:lstStyle/>
          <a:p>
            <a:pPr algn="just"/>
            <a:r>
              <a:rPr lang="en-US" b="1" dirty="0"/>
              <a:t>Declare to your chosen journal that your manuscript is not published elsewhere</a:t>
            </a:r>
            <a:r>
              <a:rPr lang="en-US" dirty="0"/>
              <a:t>. </a:t>
            </a:r>
            <a:endParaRPr lang="en-US" dirty="0" smtClean="0"/>
          </a:p>
          <a:p>
            <a:pPr algn="just"/>
            <a:r>
              <a:rPr lang="en-US" dirty="0" smtClean="0"/>
              <a:t>Declare </a:t>
            </a:r>
            <a:r>
              <a:rPr lang="en-US" dirty="0"/>
              <a:t>any conflicts of interest. </a:t>
            </a:r>
            <a:endParaRPr lang="en-US" dirty="0" smtClean="0"/>
          </a:p>
          <a:p>
            <a:pPr algn="just"/>
            <a:r>
              <a:rPr lang="en-US" dirty="0" smtClean="0"/>
              <a:t>Check </a:t>
            </a:r>
            <a:r>
              <a:rPr lang="en-US" dirty="0"/>
              <a:t>all co-authors meet criteria for authorship and ensure appropriate acknowledgements made in the manuscript</a:t>
            </a:r>
            <a:r>
              <a:rPr lang="en-US" dirty="0" smtClean="0"/>
              <a:t>.</a:t>
            </a:r>
          </a:p>
          <a:p>
            <a:pPr algn="just"/>
            <a:r>
              <a:rPr lang="en-US" dirty="0"/>
              <a:t>Publications of false information are </a:t>
            </a:r>
            <a:r>
              <a:rPr lang="en-US" dirty="0" smtClean="0"/>
              <a:t>unethical. </a:t>
            </a:r>
            <a:endParaRPr lang="en-US" dirty="0"/>
          </a:p>
        </p:txBody>
      </p:sp>
    </p:spTree>
    <p:extLst>
      <p:ext uri="{BB962C8B-B14F-4D97-AF65-F5344CB8AC3E}">
        <p14:creationId xmlns:p14="http://schemas.microsoft.com/office/powerpoint/2010/main" val="2814218575"/>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Publisher Issues</a:t>
            </a:r>
            <a:endParaRPr lang="en-US" dirty="0"/>
          </a:p>
        </p:txBody>
      </p:sp>
      <p:sp>
        <p:nvSpPr>
          <p:cNvPr id="3" name="Content Placeholder 2"/>
          <p:cNvSpPr>
            <a:spLocks noGrp="1"/>
          </p:cNvSpPr>
          <p:nvPr>
            <p:ph idx="1"/>
          </p:nvPr>
        </p:nvSpPr>
        <p:spPr/>
        <p:txBody>
          <a:bodyPr/>
          <a:lstStyle/>
          <a:p>
            <a:pPr algn="just"/>
            <a:r>
              <a:rPr lang="en-US" dirty="0"/>
              <a:t> The </a:t>
            </a:r>
            <a:r>
              <a:rPr lang="en-US" dirty="0" smtClean="0"/>
              <a:t>first </a:t>
            </a:r>
            <a:r>
              <a:rPr lang="en-US" dirty="0"/>
              <a:t>step for publishers is to protect the copyrights they control. This means using proper </a:t>
            </a:r>
            <a:r>
              <a:rPr lang="en-US" i="1" dirty="0"/>
              <a:t>copyright notices</a:t>
            </a:r>
            <a:r>
              <a:rPr lang="en-US" dirty="0"/>
              <a:t> on published works (including the international copyright symbol ©, date of publication, and name of copyright owner) and, at least for significant works, copyright </a:t>
            </a:r>
            <a:r>
              <a:rPr lang="en-US" i="1" dirty="0"/>
              <a:t>registration</a:t>
            </a:r>
            <a:r>
              <a:rPr lang="en-US" dirty="0"/>
              <a:t> in the name of the owner. </a:t>
            </a:r>
            <a:endParaRPr lang="en-US" dirty="0" smtClean="0"/>
          </a:p>
          <a:p>
            <a:pPr algn="just"/>
            <a:r>
              <a:rPr lang="en-US" dirty="0"/>
              <a:t>C</a:t>
            </a:r>
            <a:r>
              <a:rPr lang="en-US" dirty="0" smtClean="0"/>
              <a:t>omprehensive </a:t>
            </a:r>
            <a:r>
              <a:rPr lang="en-US" dirty="0"/>
              <a:t>and protective warranties and representations from authors that confirm there are no problems.</a:t>
            </a:r>
          </a:p>
        </p:txBody>
      </p:sp>
    </p:spTree>
    <p:extLst>
      <p:ext uri="{BB962C8B-B14F-4D97-AF65-F5344CB8AC3E}">
        <p14:creationId xmlns:p14="http://schemas.microsoft.com/office/powerpoint/2010/main" val="375257266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 Issues</a:t>
            </a:r>
            <a:endParaRPr lang="en-US" dirty="0"/>
          </a:p>
        </p:txBody>
      </p:sp>
      <p:sp>
        <p:nvSpPr>
          <p:cNvPr id="3" name="Content Placeholder 2"/>
          <p:cNvSpPr>
            <a:spLocks noGrp="1"/>
          </p:cNvSpPr>
          <p:nvPr>
            <p:ph idx="1"/>
          </p:nvPr>
        </p:nvSpPr>
        <p:spPr/>
        <p:txBody>
          <a:bodyPr/>
          <a:lstStyle/>
          <a:p>
            <a:pPr algn="just" fontAlgn="base"/>
            <a:r>
              <a:rPr lang="en-US" dirty="0"/>
              <a:t> First, as indicated above, a publisher’s number-one priority is to be sure its contracts with authors are clear, comprehensive, and reasonable.</a:t>
            </a:r>
          </a:p>
          <a:p>
            <a:pPr algn="just"/>
            <a:r>
              <a:rPr lang="en-US" dirty="0"/>
              <a:t>T</a:t>
            </a:r>
            <a:r>
              <a:rPr lang="en-US" dirty="0" smtClean="0"/>
              <a:t>he </a:t>
            </a:r>
            <a:r>
              <a:rPr lang="en-US" dirty="0"/>
              <a:t>publisher rights to approve the final manuscript, edit the work, and select appropriate titles and covers (often in consultation with the author</a:t>
            </a:r>
            <a:r>
              <a:rPr lang="en-US" dirty="0" smtClean="0"/>
              <a:t>)</a:t>
            </a:r>
          </a:p>
          <a:p>
            <a:pPr algn="just"/>
            <a:r>
              <a:rPr lang="en-US" dirty="0"/>
              <a:t>Publication of scholarly work in peer-reviewed journals is a well-established and reliable method of disseminating science to worldwide audience. </a:t>
            </a:r>
            <a:endParaRPr lang="en-US" dirty="0" smtClean="0"/>
          </a:p>
          <a:p>
            <a:pPr algn="just"/>
            <a:r>
              <a:rPr lang="en-US" dirty="0" smtClean="0"/>
              <a:t>However</a:t>
            </a:r>
            <a:r>
              <a:rPr lang="en-US" dirty="0"/>
              <a:t>, the publishing process is still evolving and there are multiple barriers which impede the overall process.</a:t>
            </a:r>
          </a:p>
        </p:txBody>
      </p:sp>
    </p:spTree>
    <p:extLst>
      <p:ext uri="{BB962C8B-B14F-4D97-AF65-F5344CB8AC3E}">
        <p14:creationId xmlns:p14="http://schemas.microsoft.com/office/powerpoint/2010/main" val="35671877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Plagiarism </a:t>
            </a:r>
            <a:endParaRPr lang="en-US" dirty="0"/>
          </a:p>
        </p:txBody>
      </p:sp>
      <p:sp>
        <p:nvSpPr>
          <p:cNvPr id="3" name="Content Placeholder 2"/>
          <p:cNvSpPr>
            <a:spLocks noGrp="1"/>
          </p:cNvSpPr>
          <p:nvPr>
            <p:ph idx="1"/>
          </p:nvPr>
        </p:nvSpPr>
        <p:spPr/>
        <p:txBody>
          <a:bodyPr/>
          <a:lstStyle/>
          <a:p>
            <a:r>
              <a:rPr lang="en-US" dirty="0"/>
              <a:t>Plagiarism is the “stealing of words or ideas from the true author and claiming the work as one's own</a:t>
            </a:r>
            <a:r>
              <a:rPr lang="en-US" dirty="0" smtClean="0"/>
              <a:t>.</a:t>
            </a:r>
          </a:p>
          <a:p>
            <a:r>
              <a:rPr lang="en-US" dirty="0"/>
              <a:t>Although this practice is generally considered unethical, there are exceptions to this rule. </a:t>
            </a:r>
            <a:endParaRPr lang="en-US" dirty="0" smtClean="0"/>
          </a:p>
          <a:p>
            <a:endParaRPr lang="en-US" dirty="0"/>
          </a:p>
        </p:txBody>
      </p:sp>
    </p:spTree>
    <p:extLst>
      <p:ext uri="{BB962C8B-B14F-4D97-AF65-F5344CB8AC3E}">
        <p14:creationId xmlns:p14="http://schemas.microsoft.com/office/powerpoint/2010/main" val="37056318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Authorship</a:t>
            </a:r>
            <a:endParaRPr lang="en-US" dirty="0"/>
          </a:p>
        </p:txBody>
      </p:sp>
      <p:sp>
        <p:nvSpPr>
          <p:cNvPr id="3" name="Content Placeholder 2"/>
          <p:cNvSpPr>
            <a:spLocks noGrp="1"/>
          </p:cNvSpPr>
          <p:nvPr>
            <p:ph idx="1"/>
          </p:nvPr>
        </p:nvSpPr>
        <p:spPr/>
        <p:txBody>
          <a:bodyPr>
            <a:normAutofit lnSpcReduction="10000"/>
          </a:bodyPr>
          <a:lstStyle/>
          <a:p>
            <a:pPr algn="just"/>
            <a:r>
              <a:rPr lang="en-US" dirty="0"/>
              <a:t>The first step in the publishing process is to properly obtain rights from authors. </a:t>
            </a:r>
            <a:endParaRPr lang="en-US" dirty="0" smtClean="0"/>
          </a:p>
          <a:p>
            <a:pPr algn="just"/>
            <a:r>
              <a:rPr lang="en-US" dirty="0"/>
              <a:t>Article publication is an exciting and fruitful outcome of years of rigorous work performed by author. After devoting considerable time and efforts in the study design, research, data analysis and preparation of manuscript, authors expect seamless and efficient publication of their article. However, many times authors face challenges which spoil their expectations during or after the publication process. It is the publishers’ responsibility to create a favorable and positive experience for the authors. Following problems during the entire publishing process could be minimized, so that authors can spend more time in conducting new research studies and advancing science.</a:t>
            </a:r>
          </a:p>
          <a:p>
            <a:pPr algn="just"/>
            <a:r>
              <a:rPr lang="en-US" dirty="0"/>
              <a:t/>
            </a:r>
            <a:br>
              <a:rPr lang="en-US" dirty="0"/>
            </a:br>
            <a:endParaRPr lang="en-US" dirty="0"/>
          </a:p>
        </p:txBody>
      </p:sp>
    </p:spTree>
    <p:extLst>
      <p:ext uri="{BB962C8B-B14F-4D97-AF65-F5344CB8AC3E}">
        <p14:creationId xmlns:p14="http://schemas.microsoft.com/office/powerpoint/2010/main" val="3761679364"/>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Duplicate Publication</a:t>
            </a:r>
            <a:endParaRPr lang="en-US" dirty="0"/>
          </a:p>
        </p:txBody>
      </p:sp>
      <p:sp>
        <p:nvSpPr>
          <p:cNvPr id="3" name="Content Placeholder 2"/>
          <p:cNvSpPr>
            <a:spLocks noGrp="1"/>
          </p:cNvSpPr>
          <p:nvPr>
            <p:ph idx="1"/>
          </p:nvPr>
        </p:nvSpPr>
        <p:spPr/>
        <p:txBody>
          <a:bodyPr/>
          <a:lstStyle/>
          <a:p>
            <a:pPr algn="just"/>
            <a:r>
              <a:rPr lang="en-US" dirty="0" smtClean="0"/>
              <a:t>A </a:t>
            </a:r>
            <a:r>
              <a:rPr lang="en-US" dirty="0"/>
              <a:t>paper the author's group had previously published. </a:t>
            </a:r>
            <a:endParaRPr lang="en-US" dirty="0" smtClean="0"/>
          </a:p>
          <a:p>
            <a:pPr algn="just"/>
            <a:r>
              <a:rPr lang="en-US" dirty="0"/>
              <a:t>When the associate editor obtained the already published paper, it was obvious that the author was guilty of </a:t>
            </a:r>
            <a:r>
              <a:rPr lang="en-US" dirty="0" smtClean="0"/>
              <a:t>duplicate publication or self plagiarism.</a:t>
            </a:r>
          </a:p>
          <a:p>
            <a:pPr marL="0" indent="0" algn="just">
              <a:buNone/>
            </a:pPr>
            <a:r>
              <a:rPr lang="en-US" dirty="0" smtClean="0"/>
              <a:t> </a:t>
            </a:r>
            <a:endParaRPr lang="en-US" dirty="0"/>
          </a:p>
        </p:txBody>
      </p:sp>
    </p:spTree>
    <p:extLst>
      <p:ext uri="{BB962C8B-B14F-4D97-AF65-F5344CB8AC3E}">
        <p14:creationId xmlns:p14="http://schemas.microsoft.com/office/powerpoint/2010/main" val="207802490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Responsibilities of publication-Editor/Reviewer</a:t>
            </a:r>
            <a:endParaRPr lang="en-US" dirty="0"/>
          </a:p>
        </p:txBody>
      </p:sp>
      <p:sp>
        <p:nvSpPr>
          <p:cNvPr id="3" name="Content Placeholder 2"/>
          <p:cNvSpPr>
            <a:spLocks noGrp="1"/>
          </p:cNvSpPr>
          <p:nvPr>
            <p:ph idx="1"/>
          </p:nvPr>
        </p:nvSpPr>
        <p:spPr/>
        <p:txBody>
          <a:bodyPr/>
          <a:lstStyle/>
          <a:p>
            <a:pPr algn="just"/>
            <a:r>
              <a:rPr lang="en-US" dirty="0"/>
              <a:t>Editorial misconduct includes failure to observe due process, undue delay in reaching decisions and communicating these to authors, inappropriate review procedures, and confounding a journal's content with its advertising or promotional potential</a:t>
            </a:r>
            <a:r>
              <a:rPr lang="en-US" dirty="0" smtClean="0"/>
              <a:t>.</a:t>
            </a:r>
            <a:endParaRPr lang="en-US" dirty="0"/>
          </a:p>
        </p:txBody>
      </p:sp>
    </p:spTree>
    <p:extLst>
      <p:ext uri="{BB962C8B-B14F-4D97-AF65-F5344CB8AC3E}">
        <p14:creationId xmlns:p14="http://schemas.microsoft.com/office/powerpoint/2010/main" val="36940962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 in indexed Journals Scopus/Web of science</a:t>
            </a:r>
            <a:endParaRPr lang="en-US" dirty="0"/>
          </a:p>
        </p:txBody>
      </p:sp>
      <p:sp>
        <p:nvSpPr>
          <p:cNvPr id="3" name="Content Placeholder 2"/>
          <p:cNvSpPr>
            <a:spLocks noGrp="1"/>
          </p:cNvSpPr>
          <p:nvPr>
            <p:ph idx="1"/>
          </p:nvPr>
        </p:nvSpPr>
        <p:spPr/>
        <p:txBody>
          <a:bodyPr/>
          <a:lstStyle/>
          <a:p>
            <a:r>
              <a:rPr lang="en-US" dirty="0" smtClean="0"/>
              <a:t>Check your paper falls within aims and scope of the journal.</a:t>
            </a:r>
          </a:p>
          <a:p>
            <a:r>
              <a:rPr lang="en-US" dirty="0" smtClean="0"/>
              <a:t>To prepare your manuscript/research paper according to submission guidelines. </a:t>
            </a:r>
            <a:endParaRPr lang="en-US" dirty="0"/>
          </a:p>
        </p:txBody>
      </p:sp>
    </p:spTree>
    <p:extLst>
      <p:ext uri="{BB962C8B-B14F-4D97-AF65-F5344CB8AC3E}">
        <p14:creationId xmlns:p14="http://schemas.microsoft.com/office/powerpoint/2010/main" val="32729189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Lack of awareness in Publication</a:t>
            </a:r>
            <a:endParaRPr lang="en-US" dirty="0"/>
          </a:p>
        </p:txBody>
      </p:sp>
      <p:sp>
        <p:nvSpPr>
          <p:cNvPr id="3" name="Content Placeholder 2"/>
          <p:cNvSpPr>
            <a:spLocks noGrp="1"/>
          </p:cNvSpPr>
          <p:nvPr>
            <p:ph idx="1"/>
          </p:nvPr>
        </p:nvSpPr>
        <p:spPr/>
        <p:txBody>
          <a:bodyPr/>
          <a:lstStyle/>
          <a:p>
            <a:r>
              <a:rPr lang="en-US" dirty="0" smtClean="0"/>
              <a:t>Fall in love with training. </a:t>
            </a:r>
          </a:p>
          <a:p>
            <a:r>
              <a:rPr lang="en-US" dirty="0" smtClean="0"/>
              <a:t>Save money on your shopping. </a:t>
            </a:r>
          </a:p>
          <a:p>
            <a:r>
              <a:rPr lang="en-US" dirty="0" smtClean="0"/>
              <a:t>Start saving- if this route is for you here. </a:t>
            </a:r>
          </a:p>
          <a:p>
            <a:r>
              <a:rPr lang="en-US" dirty="0" smtClean="0"/>
              <a:t>Your security is our priority. </a:t>
            </a:r>
          </a:p>
          <a:p>
            <a:endParaRPr lang="en-US" dirty="0"/>
          </a:p>
        </p:txBody>
      </p:sp>
    </p:spTree>
    <p:extLst>
      <p:ext uri="{BB962C8B-B14F-4D97-AF65-F5344CB8AC3E}">
        <p14:creationId xmlns:p14="http://schemas.microsoft.com/office/powerpoint/2010/main" val="15738225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Problems in Publication</a:t>
            </a:r>
            <a:endParaRPr lang="en-US" dirty="0"/>
          </a:p>
        </p:txBody>
      </p:sp>
      <p:sp>
        <p:nvSpPr>
          <p:cNvPr id="3" name="Content Placeholder 2"/>
          <p:cNvSpPr>
            <a:spLocks noGrp="1"/>
          </p:cNvSpPr>
          <p:nvPr>
            <p:ph idx="1"/>
          </p:nvPr>
        </p:nvSpPr>
        <p:spPr/>
        <p:txBody>
          <a:bodyPr/>
          <a:lstStyle/>
          <a:p>
            <a:r>
              <a:rPr lang="en-US" dirty="0" smtClean="0"/>
              <a:t>The manuscript does not meet the standards of journal/publisher. </a:t>
            </a:r>
          </a:p>
          <a:p>
            <a:r>
              <a:rPr lang="en-US" dirty="0" smtClean="0"/>
              <a:t>High plagiarism. </a:t>
            </a:r>
          </a:p>
          <a:p>
            <a:r>
              <a:rPr lang="en-US" dirty="0" smtClean="0"/>
              <a:t>Aims/scope- to find more about the journal.</a:t>
            </a:r>
          </a:p>
          <a:p>
            <a:r>
              <a:rPr lang="en-US" dirty="0" smtClean="0"/>
              <a:t>Language errors. </a:t>
            </a:r>
          </a:p>
          <a:p>
            <a:r>
              <a:rPr lang="en-US" dirty="0" smtClean="0"/>
              <a:t>View the submission guidelines </a:t>
            </a:r>
            <a:endParaRPr lang="en-US" dirty="0"/>
          </a:p>
        </p:txBody>
      </p:sp>
    </p:spTree>
    <p:extLst>
      <p:ext uri="{BB962C8B-B14F-4D97-AF65-F5344CB8AC3E}">
        <p14:creationId xmlns:p14="http://schemas.microsoft.com/office/powerpoint/2010/main" val="10303436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smtClean="0"/>
              <a:t>This is your chance to learn from the mistakes. </a:t>
            </a:r>
          </a:p>
          <a:p>
            <a:r>
              <a:rPr lang="en-US" dirty="0" smtClean="0"/>
              <a:t>Find a journal to publish your work/paper. </a:t>
            </a:r>
          </a:p>
          <a:p>
            <a:r>
              <a:rPr lang="en-US" dirty="0" smtClean="0"/>
              <a:t>To submit quality and reliable </a:t>
            </a:r>
            <a:r>
              <a:rPr lang="en-US" smtClean="0"/>
              <a:t>research paper. </a:t>
            </a:r>
            <a:endParaRPr lang="en-US" dirty="0"/>
          </a:p>
        </p:txBody>
      </p:sp>
    </p:spTree>
    <p:extLst>
      <p:ext uri="{BB962C8B-B14F-4D97-AF65-F5344CB8AC3E}">
        <p14:creationId xmlns:p14="http://schemas.microsoft.com/office/powerpoint/2010/main" val="12357345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8800" dirty="0" smtClean="0">
                <a:latin typeface="Times New Roman" panose="02020603050405020304" pitchFamily="18" charset="0"/>
                <a:cs typeface="Times New Roman" panose="02020603050405020304" pitchFamily="18" charset="0"/>
              </a:rPr>
              <a:t>THANK YOU!</a:t>
            </a:r>
            <a:endParaRPr lang="en-US" sz="8800"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idx="1"/>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ANY QUESTIONS?</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4294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136</TotalTime>
  <Words>367</Words>
  <Application>Microsoft Office PowerPoint</Application>
  <PresentationFormat>Widescreen</PresentationFormat>
  <Paragraphs>53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Times New Roman</vt:lpstr>
      <vt:lpstr>Trebuchet MS</vt:lpstr>
      <vt:lpstr>Wingdings 3</vt:lpstr>
      <vt:lpstr>Facet</vt:lpstr>
      <vt:lpstr>Publication Dilemma in Academia: Challenges and Recommendations</vt:lpstr>
      <vt:lpstr>PowerPoint Presentation</vt:lpstr>
      <vt:lpstr>    Aim of webinar</vt:lpstr>
      <vt:lpstr>Ethical Dilemmas in Publication</vt:lpstr>
      <vt:lpstr>Publisher Issues</vt:lpstr>
      <vt:lpstr>Publication Issues</vt:lpstr>
      <vt:lpstr>Plagiarism </vt:lpstr>
      <vt:lpstr>Authorship</vt:lpstr>
      <vt:lpstr>Duplicate Publication</vt:lpstr>
      <vt:lpstr>Responsibilities of publication-Editor/Reviewer</vt:lpstr>
      <vt:lpstr>Publication in indexed Journals Scopus/Web of science</vt:lpstr>
      <vt:lpstr>Lack of awareness in Publication</vt:lpstr>
      <vt:lpstr>Common Problems in Publication</vt:lpstr>
      <vt:lpstr>Recommendations</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Publication Dilemma in Academia: Challenges and Recommendations</dc:title>
  <dc:creator>HP</dc:creator>
  <cp:lastModifiedBy>HP</cp:lastModifiedBy>
  <cp:revision>16</cp:revision>
  <dcterms:created xsi:type="dcterms:W3CDTF">2023-02-21T05:31:06Z</dcterms:created>
  <dcterms:modified xsi:type="dcterms:W3CDTF">2023-02-24T05:46:24Z</dcterms:modified>
</cp:coreProperties>
</file>